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57" r:id="rId4"/>
    <p:sldId id="258" r:id="rId5"/>
    <p:sldId id="272" r:id="rId6"/>
    <p:sldId id="259" r:id="rId7"/>
    <p:sldId id="260" r:id="rId8"/>
    <p:sldId id="261" r:id="rId9"/>
    <p:sldId id="273" r:id="rId10"/>
    <p:sldId id="267" r:id="rId11"/>
    <p:sldId id="274"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C43"/>
    <a:srgbClr val="24A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995" autoAdjust="0"/>
  </p:normalViewPr>
  <p:slideViewPr>
    <p:cSldViewPr>
      <p:cViewPr varScale="1">
        <p:scale>
          <a:sx n="97" d="100"/>
          <a:sy n="97" d="100"/>
        </p:scale>
        <p:origin x="1926"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AE718-E00C-4C7A-A109-6ACEDA55DE5F}" type="datetimeFigureOut">
              <a:rPr lang="en-US" smtClean="0"/>
              <a:t>7/12/2017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03C71-F051-4130-AD7E-D64820EA60D0}" type="slidenum">
              <a:rPr lang="en-US" smtClean="0"/>
              <a:t>‹#›</a:t>
            </a:fld>
            <a:endParaRPr lang="en-US"/>
          </a:p>
        </p:txBody>
      </p:sp>
    </p:spTree>
    <p:extLst>
      <p:ext uri="{BB962C8B-B14F-4D97-AF65-F5344CB8AC3E}">
        <p14:creationId xmlns:p14="http://schemas.microsoft.com/office/powerpoint/2010/main" val="298994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03C71-F051-4130-AD7E-D64820EA60D0}" type="slidenum">
              <a:rPr lang="en-US" smtClean="0"/>
              <a:t>3</a:t>
            </a:fld>
            <a:endParaRPr lang="en-US"/>
          </a:p>
        </p:txBody>
      </p:sp>
    </p:spTree>
    <p:extLst>
      <p:ext uri="{BB962C8B-B14F-4D97-AF65-F5344CB8AC3E}">
        <p14:creationId xmlns:p14="http://schemas.microsoft.com/office/powerpoint/2010/main" val="249361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03C71-F051-4130-AD7E-D64820EA60D0}" type="slidenum">
              <a:rPr lang="en-US" smtClean="0"/>
              <a:t>4</a:t>
            </a:fld>
            <a:endParaRPr lang="en-US"/>
          </a:p>
        </p:txBody>
      </p:sp>
    </p:spTree>
    <p:extLst>
      <p:ext uri="{BB962C8B-B14F-4D97-AF65-F5344CB8AC3E}">
        <p14:creationId xmlns:p14="http://schemas.microsoft.com/office/powerpoint/2010/main" val="2781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03C71-F051-4130-AD7E-D64820EA60D0}" type="slidenum">
              <a:rPr lang="en-US" smtClean="0"/>
              <a:t>6</a:t>
            </a:fld>
            <a:endParaRPr lang="en-US"/>
          </a:p>
        </p:txBody>
      </p:sp>
    </p:spTree>
    <p:extLst>
      <p:ext uri="{BB962C8B-B14F-4D97-AF65-F5344CB8AC3E}">
        <p14:creationId xmlns:p14="http://schemas.microsoft.com/office/powerpoint/2010/main" val="169238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03C71-F051-4130-AD7E-D64820EA60D0}" type="slidenum">
              <a:rPr lang="en-US" smtClean="0"/>
              <a:t>7</a:t>
            </a:fld>
            <a:endParaRPr lang="en-US"/>
          </a:p>
        </p:txBody>
      </p:sp>
    </p:spTree>
    <p:extLst>
      <p:ext uri="{BB962C8B-B14F-4D97-AF65-F5344CB8AC3E}">
        <p14:creationId xmlns:p14="http://schemas.microsoft.com/office/powerpoint/2010/main" val="18104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03C71-F051-4130-AD7E-D64820EA60D0}" type="slidenum">
              <a:rPr lang="en-US" smtClean="0"/>
              <a:t>8</a:t>
            </a:fld>
            <a:endParaRPr lang="en-US"/>
          </a:p>
        </p:txBody>
      </p:sp>
    </p:spTree>
    <p:extLst>
      <p:ext uri="{BB962C8B-B14F-4D97-AF65-F5344CB8AC3E}">
        <p14:creationId xmlns:p14="http://schemas.microsoft.com/office/powerpoint/2010/main" val="180902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Submitted by Mick Murray, </a:t>
            </a:r>
            <a:r>
              <a:rPr lang="en-US" dirty="0" err="1" smtClean="0"/>
              <a:t>PharmD</a:t>
            </a:r>
            <a:r>
              <a:rPr lang="en-US" dirty="0" smtClean="0"/>
              <a:t>, MPH</a:t>
            </a:r>
            <a:endParaRPr lang="en-US" dirty="0"/>
          </a:p>
        </p:txBody>
      </p:sp>
      <p:sp>
        <p:nvSpPr>
          <p:cNvPr id="4" name="Slide Number Placeholder 3"/>
          <p:cNvSpPr>
            <a:spLocks noGrp="1"/>
          </p:cNvSpPr>
          <p:nvPr>
            <p:ph type="sldNum" sz="quarter" idx="10"/>
          </p:nvPr>
        </p:nvSpPr>
        <p:spPr/>
        <p:txBody>
          <a:bodyPr/>
          <a:lstStyle/>
          <a:p>
            <a:fld id="{F4B03C71-F051-4130-AD7E-D64820EA60D0}" type="slidenum">
              <a:rPr lang="en-US" smtClean="0"/>
              <a:t>10</a:t>
            </a:fld>
            <a:endParaRPr lang="en-US"/>
          </a:p>
        </p:txBody>
      </p:sp>
    </p:spTree>
    <p:extLst>
      <p:ext uri="{BB962C8B-B14F-4D97-AF65-F5344CB8AC3E}">
        <p14:creationId xmlns:p14="http://schemas.microsoft.com/office/powerpoint/2010/main" val="3995936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093C7A-962C-4744-B454-4AA90403137C}"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210300" y="6310314"/>
            <a:ext cx="2133600" cy="365125"/>
          </a:xfrm>
        </p:spPr>
        <p:txBody>
          <a:bodyPr/>
          <a:lstStyle/>
          <a:p>
            <a:fld id="{7200F966-2AFB-41E7-A2A4-DC382FBBBA9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400" y="6264275"/>
            <a:ext cx="457200" cy="457200"/>
          </a:xfrm>
          <a:prstGeom prst="rect">
            <a:avLst/>
          </a:prstGeom>
        </p:spPr>
      </p:pic>
    </p:spTree>
    <p:extLst>
      <p:ext uri="{BB962C8B-B14F-4D97-AF65-F5344CB8AC3E}">
        <p14:creationId xmlns:p14="http://schemas.microsoft.com/office/powerpoint/2010/main" val="60931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93C7A-962C-4744-B454-4AA90403137C}"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64267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93C7A-962C-4744-B454-4AA90403137C}"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428480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093C7A-962C-4744-B454-4AA90403137C}"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85690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093C7A-962C-4744-B454-4AA90403137C}" type="datetimeFigureOut">
              <a:rPr lang="en-US" smtClean="0"/>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373647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093C7A-962C-4744-B454-4AA90403137C}"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417613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093C7A-962C-4744-B454-4AA90403137C}" type="datetimeFigureOut">
              <a:rPr lang="en-US" smtClean="0"/>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172183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093C7A-962C-4744-B454-4AA90403137C}" type="datetimeFigureOut">
              <a:rPr lang="en-US" smtClean="0"/>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219888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93C7A-962C-4744-B454-4AA90403137C}" type="datetimeFigureOut">
              <a:rPr lang="en-US" smtClean="0"/>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126324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93C7A-962C-4744-B454-4AA90403137C}"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166670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93C7A-962C-4744-B454-4AA90403137C}" type="datetimeFigureOut">
              <a:rPr lang="en-US" smtClean="0"/>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F966-2AFB-41E7-A2A4-DC382FBBBA94}" type="slidenum">
              <a:rPr lang="en-US" smtClean="0"/>
              <a:t>‹#›</a:t>
            </a:fld>
            <a:endParaRPr lang="en-US"/>
          </a:p>
        </p:txBody>
      </p:sp>
    </p:spTree>
    <p:extLst>
      <p:ext uri="{BB962C8B-B14F-4D97-AF65-F5344CB8AC3E}">
        <p14:creationId xmlns:p14="http://schemas.microsoft.com/office/powerpoint/2010/main" val="36090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93C7A-962C-4744-B454-4AA90403137C}" type="datetimeFigureOut">
              <a:rPr lang="en-US" smtClean="0"/>
              <a:t>7/12/2017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33746" y="630872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0F966-2AFB-41E7-A2A4-DC382FBBBA94}"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34400" y="6264275"/>
            <a:ext cx="457200" cy="457200"/>
          </a:xfrm>
          <a:prstGeom prst="rect">
            <a:avLst/>
          </a:prstGeom>
        </p:spPr>
      </p:pic>
    </p:spTree>
    <p:extLst>
      <p:ext uri="{BB962C8B-B14F-4D97-AF65-F5344CB8AC3E}">
        <p14:creationId xmlns:p14="http://schemas.microsoft.com/office/powerpoint/2010/main" val="63777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2" y="838200"/>
            <a:ext cx="5333999" cy="737870"/>
          </a:xfrm>
          <a:prstGeom prst="rect">
            <a:avLst/>
          </a:prstGeom>
        </p:spPr>
      </p:pic>
      <p:pic>
        <p:nvPicPr>
          <p:cNvPr id="1027" name="Picture 3" descr="C:\Users\emsuharr\Desktop\Presentation - Art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 y="2218267"/>
            <a:ext cx="9144000" cy="46397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2218267"/>
            <a:ext cx="915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p:ph type="ctrTitle"/>
          </p:nvPr>
        </p:nvSpPr>
        <p:spPr>
          <a:xfrm>
            <a:off x="685800" y="3120174"/>
            <a:ext cx="7772400" cy="1470025"/>
          </a:xfrm>
        </p:spPr>
        <p:txBody>
          <a:bodyPr>
            <a:normAutofit/>
          </a:bodyPr>
          <a:lstStyle/>
          <a:p>
            <a:r>
              <a:rPr lang="en-US" dirty="0" smtClean="0">
                <a:solidFill>
                  <a:schemeClr val="bg1"/>
                </a:solidFill>
              </a:rPr>
              <a:t>Opioid Task Force</a:t>
            </a:r>
            <a:br>
              <a:rPr lang="en-US" dirty="0" smtClean="0">
                <a:solidFill>
                  <a:schemeClr val="bg1"/>
                </a:solidFill>
              </a:rPr>
            </a:br>
            <a:r>
              <a:rPr lang="en-US" dirty="0" smtClean="0">
                <a:solidFill>
                  <a:schemeClr val="bg1"/>
                </a:solidFill>
              </a:rPr>
              <a:t>Community Meeting</a:t>
            </a:r>
            <a:endParaRPr lang="en-US" dirty="0">
              <a:solidFill>
                <a:schemeClr val="bg1"/>
              </a:solidFill>
            </a:endParaRPr>
          </a:p>
        </p:txBody>
      </p:sp>
      <p:sp>
        <p:nvSpPr>
          <p:cNvPr id="11" name="Subtitle 2"/>
          <p:cNvSpPr>
            <a:spLocks noGrp="1"/>
          </p:cNvSpPr>
          <p:nvPr>
            <p:ph type="subTitle" idx="1"/>
          </p:nvPr>
        </p:nvSpPr>
        <p:spPr>
          <a:xfrm>
            <a:off x="1378656" y="4847798"/>
            <a:ext cx="6400800" cy="1752600"/>
          </a:xfrm>
        </p:spPr>
        <p:txBody>
          <a:bodyPr anchor="ctr">
            <a:normAutofit/>
          </a:bodyPr>
          <a:lstStyle/>
          <a:p>
            <a:r>
              <a:rPr lang="en-US" dirty="0" smtClean="0">
                <a:solidFill>
                  <a:schemeClr val="bg1"/>
                </a:solidFill>
              </a:rPr>
              <a:t>Current Clinical and Research Activities</a:t>
            </a:r>
            <a:endParaRPr lang="en-US" dirty="0">
              <a:solidFill>
                <a:schemeClr val="bg1"/>
              </a:solidFill>
            </a:endParaRPr>
          </a:p>
        </p:txBody>
      </p:sp>
    </p:spTree>
    <p:extLst>
      <p:ext uri="{BB962C8B-B14F-4D97-AF65-F5344CB8AC3E}">
        <p14:creationId xmlns:p14="http://schemas.microsoft.com/office/powerpoint/2010/main" val="165479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Collaboration with</a:t>
            </a:r>
            <a:br>
              <a:rPr lang="en-US" sz="3600" dirty="0" smtClean="0"/>
            </a:br>
            <a:r>
              <a:rPr lang="en-US" sz="3600" dirty="0" smtClean="0"/>
              <a:t>Purdue University</a:t>
            </a:r>
            <a:endParaRPr lang="en-US" sz="3600" dirty="0"/>
          </a:p>
        </p:txBody>
      </p:sp>
      <p:sp>
        <p:nvSpPr>
          <p:cNvPr id="6" name="Content Placeholder 5"/>
          <p:cNvSpPr>
            <a:spLocks noGrp="1"/>
          </p:cNvSpPr>
          <p:nvPr>
            <p:ph idx="1"/>
          </p:nvPr>
        </p:nvSpPr>
        <p:spPr/>
        <p:txBody>
          <a:bodyPr>
            <a:normAutofit fontScale="92500" lnSpcReduction="20000"/>
          </a:bodyPr>
          <a:lstStyle/>
          <a:p>
            <a:pPr marL="0" indent="0">
              <a:buNone/>
            </a:pPr>
            <a:r>
              <a:rPr lang="en-US" sz="3000" dirty="0" smtClean="0"/>
              <a:t>Michael (Mick) </a:t>
            </a:r>
            <a:r>
              <a:rPr lang="en-US" sz="3000" dirty="0"/>
              <a:t>Murray</a:t>
            </a:r>
            <a:r>
              <a:rPr lang="en-US" sz="3000" dirty="0" smtClean="0"/>
              <a:t>, </a:t>
            </a:r>
            <a:r>
              <a:rPr lang="en-US" sz="3000" dirty="0" err="1" smtClean="0"/>
              <a:t>PharmD</a:t>
            </a:r>
            <a:r>
              <a:rPr lang="en-US" sz="3000" dirty="0" smtClean="0"/>
              <a:t>, MPH, </a:t>
            </a:r>
            <a:r>
              <a:rPr lang="en-US" sz="3000" dirty="0"/>
              <a:t>Dave Foster, </a:t>
            </a:r>
            <a:r>
              <a:rPr lang="en-US" sz="3000" dirty="0" err="1"/>
              <a:t>Sariya</a:t>
            </a:r>
            <a:r>
              <a:rPr lang="en-US" sz="3000" dirty="0"/>
              <a:t> </a:t>
            </a:r>
            <a:r>
              <a:rPr lang="en-US" sz="3000" dirty="0" err="1"/>
              <a:t>Udayachalerm</a:t>
            </a:r>
            <a:r>
              <a:rPr lang="en-US" sz="3000" dirty="0"/>
              <a:t>, Jane Wang, and Purdue </a:t>
            </a:r>
            <a:r>
              <a:rPr lang="en-US" sz="3000" dirty="0" smtClean="0"/>
              <a:t>summer students</a:t>
            </a:r>
          </a:p>
          <a:p>
            <a:r>
              <a:rPr lang="en-US" sz="2400" dirty="0"/>
              <a:t>Working with the RI data core created an INPC opioid database containing six years of data on opioid prescribing and relevant health outcome data (2011-2016).</a:t>
            </a:r>
          </a:p>
          <a:p>
            <a:r>
              <a:rPr lang="en-US" sz="2400" dirty="0"/>
              <a:t>Dave Foster has a presentation at Phoenix in October: “Characterization of Opioid Use and Adverse Outcomes Using Longitudinal Data From a Statewide Health Information Exchange”</a:t>
            </a:r>
          </a:p>
          <a:p>
            <a:r>
              <a:rPr lang="en-US" sz="2400" dirty="0" err="1"/>
              <a:t>Sariya</a:t>
            </a:r>
            <a:r>
              <a:rPr lang="en-US" sz="2400" dirty="0"/>
              <a:t> </a:t>
            </a:r>
            <a:r>
              <a:rPr lang="en-US" sz="2400" dirty="0" err="1"/>
              <a:t>Udayachalerm</a:t>
            </a:r>
            <a:r>
              <a:rPr lang="en-US" sz="2400" dirty="0"/>
              <a:t> is planning her PhD dissertation using the dataset.</a:t>
            </a:r>
          </a:p>
          <a:p>
            <a:r>
              <a:rPr lang="en-US" sz="2400" dirty="0"/>
              <a:t>Investigator Matt Bair, MD, MS considering work with this group.</a:t>
            </a:r>
          </a:p>
          <a:p>
            <a:pPr marL="0" indent="0">
              <a:buNone/>
            </a:pPr>
            <a:endParaRPr lang="en-US" sz="2800" dirty="0"/>
          </a:p>
        </p:txBody>
      </p:sp>
      <p:pic>
        <p:nvPicPr>
          <p:cNvPr id="1026" name="Picture 2" descr="Image result for purdue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5133"/>
            <a:ext cx="1295400" cy="4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71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200" dirty="0" err="1"/>
              <a:t>Thankam</a:t>
            </a:r>
            <a:r>
              <a:rPr lang="en-US" sz="3200" dirty="0"/>
              <a:t> </a:t>
            </a:r>
            <a:r>
              <a:rPr lang="en-US" sz="3200" dirty="0" err="1"/>
              <a:t>Thyvalikakath</a:t>
            </a:r>
            <a:r>
              <a:rPr lang="en-US" sz="3200" dirty="0"/>
              <a:t>, DMD, MDS, </a:t>
            </a:r>
            <a:r>
              <a:rPr lang="en-US" sz="3200" dirty="0" smtClean="0"/>
              <a:t>PhD</a:t>
            </a:r>
            <a:endParaRPr lang="en-US" sz="3200" dirty="0"/>
          </a:p>
        </p:txBody>
      </p:sp>
      <p:sp>
        <p:nvSpPr>
          <p:cNvPr id="6" name="Subtitle 5"/>
          <p:cNvSpPr>
            <a:spLocks noGrp="1"/>
          </p:cNvSpPr>
          <p:nvPr>
            <p:ph type="subTitle" idx="1"/>
          </p:nvPr>
        </p:nvSpPr>
        <p:spPr>
          <a:xfrm>
            <a:off x="685800" y="3886200"/>
            <a:ext cx="7772400" cy="1752600"/>
          </a:xfrm>
        </p:spPr>
        <p:txBody>
          <a:bodyPr>
            <a:normAutofit/>
          </a:bodyPr>
          <a:lstStyle/>
          <a:p>
            <a:pPr marL="457200" indent="-457200" algn="l">
              <a:buFont typeface="Arial" panose="020B0604020202020204" pitchFamily="34" charset="0"/>
              <a:buChar char="•"/>
            </a:pPr>
            <a:r>
              <a:rPr lang="en-US" sz="2400" dirty="0"/>
              <a:t>Research Scientist, </a:t>
            </a:r>
            <a:r>
              <a:rPr lang="en-US" sz="2400" dirty="0" err="1"/>
              <a:t>Regenstrief</a:t>
            </a:r>
            <a:r>
              <a:rPr lang="en-US" sz="2400" dirty="0"/>
              <a:t> Institute, Inc.</a:t>
            </a:r>
          </a:p>
          <a:p>
            <a:pPr marL="457200" indent="-457200" algn="l">
              <a:buFont typeface="Arial" panose="020B0604020202020204" pitchFamily="34" charset="0"/>
              <a:buChar char="•"/>
            </a:pPr>
            <a:r>
              <a:rPr lang="en-US" sz="2400" dirty="0"/>
              <a:t>Director, Dental Informatics Core, Indiana University School of Dentistry</a:t>
            </a:r>
          </a:p>
          <a:p>
            <a:endParaRPr lang="en-US" dirty="0"/>
          </a:p>
        </p:txBody>
      </p:sp>
      <p:pic>
        <p:nvPicPr>
          <p:cNvPr id="4" name="Picture 3" descr="C:\Users\emsuharr\Desktop\Presentation - Art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481"/>
          <a:stretch/>
        </p:blipFill>
        <p:spPr bwMode="auto">
          <a:xfrm>
            <a:off x="0" y="0"/>
            <a:ext cx="9144000" cy="153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60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Opioid prescriptions and dentistry</a:t>
            </a:r>
            <a:endParaRPr lang="en-US" sz="3600" dirty="0"/>
          </a:p>
        </p:txBody>
      </p:sp>
      <p:sp>
        <p:nvSpPr>
          <p:cNvPr id="6" name="Content Placeholder 5"/>
          <p:cNvSpPr>
            <a:spLocks noGrp="1"/>
          </p:cNvSpPr>
          <p:nvPr>
            <p:ph idx="1"/>
          </p:nvPr>
        </p:nvSpPr>
        <p:spPr/>
        <p:txBody>
          <a:bodyPr>
            <a:normAutofit/>
          </a:bodyPr>
          <a:lstStyle/>
          <a:p>
            <a:pPr marL="0" indent="0">
              <a:buNone/>
            </a:pPr>
            <a:r>
              <a:rPr lang="en-US" sz="2800" dirty="0" smtClean="0"/>
              <a:t>Background</a:t>
            </a:r>
          </a:p>
          <a:p>
            <a:pPr>
              <a:buFontTx/>
              <a:buChar char="•"/>
              <a:defRPr/>
            </a:pPr>
            <a:r>
              <a:rPr lang="en-US" sz="2400" dirty="0">
                <a:latin typeface="Avenir LT Std 65 Medium"/>
              </a:rPr>
              <a:t>Several studies demonstrate that non-steroidal anti-inflammatory drugs (NSAID) are more effective than </a:t>
            </a:r>
            <a:r>
              <a:rPr lang="en-US" sz="2400" dirty="0" smtClean="0">
                <a:latin typeface="Avenir LT Std 65 Medium"/>
              </a:rPr>
              <a:t>opioid analgesics </a:t>
            </a:r>
            <a:r>
              <a:rPr lang="en-US" sz="2400" dirty="0">
                <a:latin typeface="Avenir LT Std 65 Medium"/>
              </a:rPr>
              <a:t>such as Vicodin, Norco in treating inflammatory pain. </a:t>
            </a:r>
          </a:p>
          <a:p>
            <a:pPr>
              <a:buFontTx/>
              <a:buChar char="•"/>
              <a:defRPr/>
            </a:pPr>
            <a:r>
              <a:rPr lang="en-US" sz="2400" dirty="0">
                <a:latin typeface="Avenir LT Std 65 Medium"/>
              </a:rPr>
              <a:t>However, dentists continue to rank among the top five healthcare providers in prescribing opioids. </a:t>
            </a:r>
          </a:p>
          <a:p>
            <a:pPr>
              <a:buFontTx/>
              <a:buChar char="•"/>
              <a:defRPr/>
            </a:pPr>
            <a:r>
              <a:rPr lang="en-US" sz="2400" dirty="0" smtClean="0">
                <a:latin typeface="Avenir LT Std 65 Medium"/>
              </a:rPr>
              <a:t>US </a:t>
            </a:r>
            <a:r>
              <a:rPr lang="en-US" sz="2400" dirty="0">
                <a:latin typeface="Avenir LT Std 65 Medium"/>
              </a:rPr>
              <a:t>oral surgeons prescribe Vicodin most frequently for pain relief after the extraction of third molars. </a:t>
            </a:r>
            <a:endParaRPr lang="en-US" sz="2800" dirty="0">
              <a:latin typeface="Avenir LT Std 65 Medium"/>
            </a:endParaRPr>
          </a:p>
          <a:p>
            <a:pPr marL="0" indent="0">
              <a:buNone/>
            </a:pPr>
            <a:endParaRPr lang="en-US" sz="28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6348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538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Reasons for continued use of opioid prescriptions among dentists</a:t>
            </a:r>
          </a:p>
        </p:txBody>
      </p:sp>
      <p:sp>
        <p:nvSpPr>
          <p:cNvPr id="3" name="Content Placeholder 2"/>
          <p:cNvSpPr>
            <a:spLocks noGrp="1"/>
          </p:cNvSpPr>
          <p:nvPr>
            <p:ph idx="1"/>
          </p:nvPr>
        </p:nvSpPr>
        <p:spPr/>
        <p:txBody>
          <a:bodyPr>
            <a:normAutofit fontScale="77500" lnSpcReduction="20000"/>
          </a:bodyPr>
          <a:lstStyle/>
          <a:p>
            <a:r>
              <a:rPr lang="en-US" sz="3400" dirty="0" smtClean="0"/>
              <a:t>The effectiveness </a:t>
            </a:r>
            <a:r>
              <a:rPr lang="en-US" sz="3400" dirty="0"/>
              <a:t>of </a:t>
            </a:r>
            <a:r>
              <a:rPr lang="en-US" sz="3400" dirty="0" smtClean="0"/>
              <a:t>opioids </a:t>
            </a:r>
            <a:r>
              <a:rPr lang="en-US" sz="3400" dirty="0"/>
              <a:t>was proven at least a decade before the effectiveness of NSAIDs was established.</a:t>
            </a:r>
          </a:p>
          <a:p>
            <a:r>
              <a:rPr lang="en-US" sz="3400" dirty="0"/>
              <a:t>Dentists exhibit established prescribing behavior based on their </a:t>
            </a:r>
            <a:r>
              <a:rPr lang="en-US" sz="3400" dirty="0" smtClean="0"/>
              <a:t>training:</a:t>
            </a:r>
          </a:p>
          <a:p>
            <a:pPr lvl="1"/>
            <a:r>
              <a:rPr lang="en-US" sz="2600" dirty="0" smtClean="0"/>
              <a:t>prefer </a:t>
            </a:r>
            <a:r>
              <a:rPr lang="en-US" sz="2600" dirty="0"/>
              <a:t>to stay with what they know and </a:t>
            </a:r>
            <a:r>
              <a:rPr lang="en-US" sz="2600" dirty="0" smtClean="0"/>
              <a:t>trust</a:t>
            </a:r>
          </a:p>
          <a:p>
            <a:pPr lvl="1"/>
            <a:r>
              <a:rPr lang="en-US" sz="2600" dirty="0" smtClean="0"/>
              <a:t>want </a:t>
            </a:r>
            <a:r>
              <a:rPr lang="en-US" sz="2600" dirty="0"/>
              <a:t>to avoid after-hours emergencies.</a:t>
            </a:r>
          </a:p>
          <a:p>
            <a:r>
              <a:rPr lang="en-US" sz="3400" dirty="0"/>
              <a:t>They </a:t>
            </a:r>
            <a:r>
              <a:rPr lang="en-US" sz="3400" dirty="0" smtClean="0"/>
              <a:t>expect </a:t>
            </a:r>
            <a:r>
              <a:rPr lang="en-US" sz="3400" dirty="0"/>
              <a:t>patients </a:t>
            </a:r>
            <a:r>
              <a:rPr lang="en-US" sz="3400" dirty="0" smtClean="0"/>
              <a:t>to experience </a:t>
            </a:r>
            <a:r>
              <a:rPr lang="en-US" sz="3400" dirty="0"/>
              <a:t>most severe </a:t>
            </a:r>
            <a:r>
              <a:rPr lang="en-US" sz="3400" dirty="0" smtClean="0"/>
              <a:t>discomfort or pain </a:t>
            </a:r>
            <a:r>
              <a:rPr lang="en-US" sz="3400" dirty="0"/>
              <a:t>following surgical </a:t>
            </a:r>
            <a:r>
              <a:rPr lang="en-US" sz="3400" dirty="0" smtClean="0"/>
              <a:t>procedures and prescribe opioids:</a:t>
            </a:r>
            <a:endParaRPr lang="en-US" sz="3400" dirty="0"/>
          </a:p>
          <a:p>
            <a:pPr lvl="1"/>
            <a:r>
              <a:rPr lang="en-US" sz="2600" dirty="0" smtClean="0"/>
              <a:t>only </a:t>
            </a:r>
            <a:r>
              <a:rPr lang="en-US" sz="2600" dirty="0"/>
              <a:t>20% of patients </a:t>
            </a:r>
            <a:r>
              <a:rPr lang="en-US" sz="2600" dirty="0" smtClean="0"/>
              <a:t>may experience </a:t>
            </a:r>
            <a:r>
              <a:rPr lang="en-US" sz="2600" dirty="0"/>
              <a:t>severe </a:t>
            </a:r>
            <a:r>
              <a:rPr lang="en-US" sz="2600" dirty="0" smtClean="0"/>
              <a:t>discomfort</a:t>
            </a:r>
            <a:endParaRPr lang="en-US" sz="2600" dirty="0"/>
          </a:p>
          <a:p>
            <a:pPr lvl="1"/>
            <a:r>
              <a:rPr lang="en-US" sz="2600" dirty="0"/>
              <a:t>r</a:t>
            </a:r>
            <a:r>
              <a:rPr lang="en-US" sz="2600" dirty="0" smtClean="0"/>
              <a:t>emaining </a:t>
            </a:r>
            <a:r>
              <a:rPr lang="en-US" sz="2600" dirty="0"/>
              <a:t>80% </a:t>
            </a:r>
            <a:r>
              <a:rPr lang="en-US" sz="2600" dirty="0" smtClean="0"/>
              <a:t>of patients </a:t>
            </a:r>
            <a:r>
              <a:rPr lang="en-US" sz="2600" dirty="0"/>
              <a:t>may not need an opioid prescription</a:t>
            </a:r>
            <a:r>
              <a:rPr lang="en-US" sz="2600" dirty="0" smtClean="0"/>
              <a:t>.</a:t>
            </a:r>
            <a:endParaRPr lang="en-US" sz="2600" dirty="0"/>
          </a:p>
        </p:txBody>
      </p:sp>
    </p:spTree>
    <p:extLst>
      <p:ext uri="{BB962C8B-B14F-4D97-AF65-F5344CB8AC3E}">
        <p14:creationId xmlns:p14="http://schemas.microsoft.com/office/powerpoint/2010/main" val="3537722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Reasons for continued use of opioid prescriptions among dentists</a:t>
            </a:r>
            <a:endParaRPr lang="en-US" sz="3600" dirty="0"/>
          </a:p>
        </p:txBody>
      </p:sp>
      <p:sp>
        <p:nvSpPr>
          <p:cNvPr id="3" name="Content Placeholder 2"/>
          <p:cNvSpPr>
            <a:spLocks noGrp="1"/>
          </p:cNvSpPr>
          <p:nvPr>
            <p:ph idx="1"/>
          </p:nvPr>
        </p:nvSpPr>
        <p:spPr>
          <a:xfrm>
            <a:off x="457200" y="1600202"/>
            <a:ext cx="8229600" cy="5257798"/>
          </a:xfrm>
        </p:spPr>
        <p:txBody>
          <a:bodyPr>
            <a:normAutofit/>
          </a:bodyPr>
          <a:lstStyle/>
          <a:p>
            <a:pPr>
              <a:spcAft>
                <a:spcPts val="300"/>
              </a:spcAft>
              <a:defRPr/>
            </a:pPr>
            <a:r>
              <a:rPr lang="en-US" sz="2000" dirty="0"/>
              <a:t>Patients expect to receive the most effective pain relievers after completing any surgical procedure.</a:t>
            </a:r>
          </a:p>
          <a:p>
            <a:pPr>
              <a:spcAft>
                <a:spcPts val="300"/>
              </a:spcAft>
              <a:defRPr/>
            </a:pPr>
            <a:r>
              <a:rPr lang="en-US" sz="2000" dirty="0"/>
              <a:t>Some patients may consider their providers uncaring and indifferent if they recommend/prescribe only </a:t>
            </a:r>
            <a:r>
              <a:rPr lang="en-US" sz="2000" dirty="0" err="1"/>
              <a:t>nonopioid</a:t>
            </a:r>
            <a:r>
              <a:rPr lang="en-US" sz="2000"/>
              <a:t> </a:t>
            </a:r>
            <a:r>
              <a:rPr lang="en-US" sz="2000" smtClean="0"/>
              <a:t>analgesics.</a:t>
            </a:r>
            <a:endParaRPr lang="en-US" sz="2000" dirty="0"/>
          </a:p>
          <a:p>
            <a:pPr>
              <a:spcAft>
                <a:spcPts val="300"/>
              </a:spcAft>
              <a:defRPr/>
            </a:pPr>
            <a:r>
              <a:rPr lang="en-US" sz="2000" dirty="0"/>
              <a:t>Practitioners risk:</a:t>
            </a:r>
          </a:p>
          <a:p>
            <a:pPr lvl="1">
              <a:spcAft>
                <a:spcPts val="0"/>
              </a:spcAft>
              <a:defRPr/>
            </a:pPr>
            <a:r>
              <a:rPr lang="en-US" sz="1600" dirty="0"/>
              <a:t>receiving critical reviews on social media sites</a:t>
            </a:r>
          </a:p>
          <a:p>
            <a:pPr lvl="1">
              <a:spcAft>
                <a:spcPts val="0"/>
              </a:spcAft>
              <a:defRPr/>
            </a:pPr>
            <a:r>
              <a:rPr lang="en-US" sz="1600" dirty="0"/>
              <a:t>losing referral from patients and practitioners.</a:t>
            </a:r>
          </a:p>
          <a:p>
            <a:pPr>
              <a:spcAft>
                <a:spcPts val="300"/>
              </a:spcAft>
              <a:defRPr/>
            </a:pPr>
            <a:r>
              <a:rPr lang="en-US" sz="2000" dirty="0"/>
              <a:t>Recent reports suggest dentists’ reduced rate of prescribing opioids but do not describe the reason/s.</a:t>
            </a:r>
          </a:p>
          <a:p>
            <a:pPr>
              <a:spcAft>
                <a:spcPts val="300"/>
              </a:spcAft>
              <a:defRPr/>
            </a:pPr>
            <a:r>
              <a:rPr lang="en-US" sz="2000" dirty="0"/>
              <a:t>Future work is needed:</a:t>
            </a:r>
          </a:p>
          <a:p>
            <a:pPr lvl="1">
              <a:defRPr/>
            </a:pPr>
            <a:r>
              <a:rPr lang="en-US" sz="1600" dirty="0"/>
              <a:t>develop interventions that educate dentists and patients on the adverse effects of opioid analgesics.</a:t>
            </a:r>
          </a:p>
          <a:p>
            <a:pPr lvl="1">
              <a:defRPr/>
            </a:pPr>
            <a:r>
              <a:rPr lang="en-US" sz="1600" dirty="0"/>
              <a:t>develop decision support systems </a:t>
            </a:r>
            <a:r>
              <a:rPr lang="en-US" sz="1600" dirty="0" smtClean="0"/>
              <a:t>that support </a:t>
            </a:r>
            <a:r>
              <a:rPr lang="en-US" sz="1600" dirty="0"/>
              <a:t>dentists’ changing strategies for managing pain by prescribing NSAIDS and reserving opioids only for those situations when it is needed.</a:t>
            </a:r>
          </a:p>
        </p:txBody>
      </p:sp>
    </p:spTree>
    <p:extLst>
      <p:ext uri="{BB962C8B-B14F-4D97-AF65-F5344CB8AC3E}">
        <p14:creationId xmlns:p14="http://schemas.microsoft.com/office/powerpoint/2010/main" val="310738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Titus K. </a:t>
            </a:r>
            <a:r>
              <a:rPr lang="en-US" sz="3600" dirty="0" err="1" smtClean="0"/>
              <a:t>Schleyer</a:t>
            </a:r>
            <a:r>
              <a:rPr lang="en-US" sz="3600" dirty="0" smtClean="0"/>
              <a:t>, DMD, PhD</a:t>
            </a:r>
            <a:endParaRPr lang="en-US" sz="3600" dirty="0"/>
          </a:p>
        </p:txBody>
      </p:sp>
      <p:sp>
        <p:nvSpPr>
          <p:cNvPr id="3" name="Content Placeholder 2"/>
          <p:cNvSpPr>
            <a:spLocks noGrp="1"/>
          </p:cNvSpPr>
          <p:nvPr>
            <p:ph type="subTitle" idx="1"/>
          </p:nvPr>
        </p:nvSpPr>
        <p:spPr>
          <a:xfrm>
            <a:off x="685800" y="3600452"/>
            <a:ext cx="7772400" cy="2038348"/>
          </a:xfrm>
        </p:spPr>
        <p:txBody>
          <a:bodyPr>
            <a:normAutofit/>
          </a:bodyPr>
          <a:lstStyle/>
          <a:p>
            <a:pPr marL="457200" indent="-457200" algn="l">
              <a:buFont typeface="Arial" panose="020B0604020202020204" pitchFamily="34" charset="0"/>
              <a:buChar char="•"/>
            </a:pPr>
            <a:r>
              <a:rPr lang="en-US" sz="2400" dirty="0"/>
              <a:t>Research Scientist, </a:t>
            </a:r>
            <a:r>
              <a:rPr lang="en-US" sz="2400" dirty="0" err="1"/>
              <a:t>Regenstrief</a:t>
            </a:r>
            <a:r>
              <a:rPr lang="en-US" sz="2400" dirty="0"/>
              <a:t> Institute, Inc</a:t>
            </a:r>
            <a:r>
              <a:rPr lang="en-US" sz="2400" dirty="0" smtClean="0"/>
              <a:t>.</a:t>
            </a:r>
            <a:endParaRPr lang="en-US" sz="2400" dirty="0"/>
          </a:p>
          <a:p>
            <a:pPr marL="457200" indent="-457200" algn="l">
              <a:buFont typeface="Arial" panose="020B0604020202020204" pitchFamily="34" charset="0"/>
              <a:buChar char="•"/>
            </a:pPr>
            <a:r>
              <a:rPr lang="en-US" sz="2400" dirty="0"/>
              <a:t>Clem McDonald Professor of Biomedical Informatics, Indiana University School of Medicine</a:t>
            </a:r>
          </a:p>
          <a:p>
            <a:endParaRPr lang="en-US" dirty="0"/>
          </a:p>
        </p:txBody>
      </p:sp>
      <p:pic>
        <p:nvPicPr>
          <p:cNvPr id="4" name="Picture 3" descr="C:\Users\emsuharr\Desktop\Presentation - Art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481"/>
          <a:stretch/>
        </p:blipFill>
        <p:spPr bwMode="auto">
          <a:xfrm>
            <a:off x="-7374" y="0"/>
            <a:ext cx="9151374" cy="153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3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Combating the opioid epidemic </a:t>
            </a:r>
            <a:r>
              <a:rPr lang="en-US" sz="3600" dirty="0" smtClean="0"/>
              <a:t>with</a:t>
            </a:r>
            <a:br>
              <a:rPr lang="en-US" sz="3600" dirty="0" smtClean="0"/>
            </a:br>
            <a:r>
              <a:rPr lang="en-US" sz="3600" dirty="0" smtClean="0"/>
              <a:t>big </a:t>
            </a:r>
            <a:r>
              <a:rPr lang="en-US" sz="3600" dirty="0"/>
              <a:t>data analytics and </a:t>
            </a:r>
            <a:r>
              <a:rPr lang="en-US" sz="3600" dirty="0" smtClean="0"/>
              <a:t>a</a:t>
            </a:r>
            <a:br>
              <a:rPr lang="en-US" sz="3600" dirty="0" smtClean="0"/>
            </a:br>
            <a:r>
              <a:rPr lang="en-US" sz="3600" dirty="0" smtClean="0"/>
              <a:t>live</a:t>
            </a:r>
            <a:r>
              <a:rPr lang="en-US" sz="3600" dirty="0"/>
              <a:t>, nationwide </a:t>
            </a:r>
            <a:r>
              <a:rPr lang="en-US" sz="3600" dirty="0" smtClean="0"/>
              <a:t>dashboard</a:t>
            </a:r>
            <a:endParaRPr lang="en-US" sz="3600" dirty="0"/>
          </a:p>
        </p:txBody>
      </p:sp>
      <p:sp>
        <p:nvSpPr>
          <p:cNvPr id="3" name="Content Placeholder 2"/>
          <p:cNvSpPr>
            <a:spLocks noGrp="1"/>
          </p:cNvSpPr>
          <p:nvPr>
            <p:ph idx="1"/>
          </p:nvPr>
        </p:nvSpPr>
        <p:spPr>
          <a:xfrm>
            <a:off x="457200" y="1798637"/>
            <a:ext cx="8229600" cy="4525963"/>
          </a:xfrm>
        </p:spPr>
        <p:txBody>
          <a:bodyPr>
            <a:normAutofit fontScale="77500" lnSpcReduction="20000"/>
          </a:bodyPr>
          <a:lstStyle/>
          <a:p>
            <a:pPr marL="0" indent="0">
              <a:buNone/>
            </a:pPr>
            <a:r>
              <a:rPr lang="en-US" sz="3600" dirty="0"/>
              <a:t>Background</a:t>
            </a:r>
          </a:p>
          <a:p>
            <a:r>
              <a:rPr lang="en-US" sz="3100" dirty="0"/>
              <a:t>county, state and other borders no limit to opioid epidemic</a:t>
            </a:r>
          </a:p>
          <a:p>
            <a:r>
              <a:rPr lang="en-US" sz="3100" dirty="0"/>
              <a:t>difficult to see the “complete picture” due to disparate and fragmented data</a:t>
            </a:r>
          </a:p>
          <a:p>
            <a:r>
              <a:rPr lang="en-US" sz="3100" dirty="0"/>
              <a:t>nationwide database of &gt;4 billion laboratory test results, including toxicology, managed by hc1.com</a:t>
            </a:r>
          </a:p>
          <a:p>
            <a:r>
              <a:rPr lang="en-US" sz="3100" dirty="0" smtClean="0"/>
              <a:t>laboratory </a:t>
            </a:r>
            <a:r>
              <a:rPr lang="en-US" sz="3100" dirty="0"/>
              <a:t>test results, prescription and other data can help generate value-added insights into opioid use status and trends.</a:t>
            </a:r>
          </a:p>
          <a:p>
            <a:pPr marL="0" indent="0">
              <a:buNone/>
            </a:pPr>
            <a:r>
              <a:rPr lang="en-US" sz="3600" dirty="0"/>
              <a:t>Goal</a:t>
            </a:r>
          </a:p>
          <a:p>
            <a:r>
              <a:rPr lang="en-US" dirty="0"/>
              <a:t>extend and enhance existing state-focused analytics and visualization dashboard for opioids</a:t>
            </a:r>
          </a:p>
          <a:p>
            <a:endParaRPr lang="en-US" dirty="0"/>
          </a:p>
        </p:txBody>
      </p:sp>
    </p:spTree>
    <p:extLst>
      <p:ext uri="{BB962C8B-B14F-4D97-AF65-F5344CB8AC3E}">
        <p14:creationId xmlns:p14="http://schemas.microsoft.com/office/powerpoint/2010/main" val="22785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Sample Insights</a:t>
            </a:r>
            <a:endParaRPr lang="en-US" sz="3600" dirty="0"/>
          </a:p>
        </p:txBody>
      </p:sp>
      <p:pic>
        <p:nvPicPr>
          <p:cNvPr id="10" name="Content Placeholder 9"/>
          <p:cNvPicPr>
            <a:picLocks noGrp="1" noChangeAspect="1"/>
          </p:cNvPicPr>
          <p:nvPr>
            <p:ph sz="half" idx="1"/>
          </p:nvPr>
        </p:nvPicPr>
        <p:blipFill>
          <a:blip r:embed="rId3"/>
          <a:stretch>
            <a:fillRect/>
          </a:stretch>
        </p:blipFill>
        <p:spPr>
          <a:xfrm>
            <a:off x="457200" y="1792449"/>
            <a:ext cx="4038600" cy="4141465"/>
          </a:xfrm>
          <a:prstGeom prst="rect">
            <a:avLst/>
          </a:prstGeom>
        </p:spPr>
      </p:pic>
      <p:sp>
        <p:nvSpPr>
          <p:cNvPr id="9" name="Content Placeholder 8"/>
          <p:cNvSpPr>
            <a:spLocks noGrp="1"/>
          </p:cNvSpPr>
          <p:nvPr>
            <p:ph sz="half" idx="2"/>
          </p:nvPr>
        </p:nvSpPr>
        <p:spPr/>
        <p:txBody>
          <a:bodyPr>
            <a:normAutofit fontScale="85000" lnSpcReduction="20000"/>
          </a:bodyPr>
          <a:lstStyle/>
          <a:p>
            <a:r>
              <a:rPr lang="en-US" dirty="0">
                <a:latin typeface="Arial" panose="020B0604020202020204" pitchFamily="34" charset="0"/>
                <a:cs typeface="Arial" panose="020B0604020202020204" pitchFamily="34" charset="0"/>
              </a:rPr>
              <a:t>What are key trends for drugs, geography, test volume and positivity rate?</a:t>
            </a:r>
          </a:p>
          <a:p>
            <a:r>
              <a:rPr lang="en-US" dirty="0">
                <a:latin typeface="Arial" panose="020B0604020202020204" pitchFamily="34" charset="0"/>
                <a:cs typeface="Arial" panose="020B0604020202020204" pitchFamily="34" charset="0"/>
              </a:rPr>
              <a:t>What are composition and characteristics of the patient population?</a:t>
            </a:r>
          </a:p>
          <a:p>
            <a:r>
              <a:rPr lang="en-US" dirty="0">
                <a:latin typeface="Arial" panose="020B0604020202020204" pitchFamily="34" charset="0"/>
                <a:cs typeface="Arial" panose="020B0604020202020204" pitchFamily="34" charset="0"/>
              </a:rPr>
              <a:t>How has abuse behavior shifted between legal and illegal drugs?</a:t>
            </a:r>
          </a:p>
          <a:p>
            <a:r>
              <a:rPr lang="en-US" dirty="0">
                <a:latin typeface="Arial" panose="020B0604020202020204" pitchFamily="34" charset="0"/>
                <a:cs typeface="Arial" panose="020B0604020202020204" pitchFamily="34" charset="0"/>
              </a:rPr>
              <a:t>What are prescribing behaviors and trends of physicians?</a:t>
            </a:r>
          </a:p>
          <a:p>
            <a:endParaRPr lang="en-US" dirty="0"/>
          </a:p>
        </p:txBody>
      </p:sp>
    </p:spTree>
    <p:extLst>
      <p:ext uri="{BB962C8B-B14F-4D97-AF65-F5344CB8AC3E}">
        <p14:creationId xmlns:p14="http://schemas.microsoft.com/office/powerpoint/2010/main" val="1976177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dirty="0" smtClean="0"/>
              <a:t>Marianne S. Matthias, PhD</a:t>
            </a:r>
            <a:endParaRPr lang="en-US" sz="3600" dirty="0"/>
          </a:p>
        </p:txBody>
      </p:sp>
      <p:sp>
        <p:nvSpPr>
          <p:cNvPr id="6" name="Content Placeholder 5"/>
          <p:cNvSpPr>
            <a:spLocks noGrp="1"/>
          </p:cNvSpPr>
          <p:nvPr>
            <p:ph type="subTitle" idx="1"/>
          </p:nvPr>
        </p:nvSpPr>
        <p:spPr>
          <a:xfrm>
            <a:off x="685800" y="3352800"/>
            <a:ext cx="7772400" cy="3200400"/>
          </a:xfrm>
        </p:spPr>
        <p:txBody>
          <a:bodyPr>
            <a:normAutofit fontScale="55000" lnSpcReduction="20000"/>
          </a:bodyPr>
          <a:lstStyle/>
          <a:p>
            <a:pPr marL="457200" indent="-457200" algn="l">
              <a:buFont typeface="Arial" panose="020B0604020202020204" pitchFamily="34" charset="0"/>
              <a:buChar char="•"/>
            </a:pPr>
            <a:r>
              <a:rPr lang="en-US" sz="4000" dirty="0"/>
              <a:t>Research Scientist, </a:t>
            </a:r>
            <a:r>
              <a:rPr lang="en-US" sz="4000" dirty="0" err="1"/>
              <a:t>Regenstrief</a:t>
            </a:r>
            <a:r>
              <a:rPr lang="en-US" sz="4000" dirty="0"/>
              <a:t> Institute, Inc. and Indiana University Center for Health Services and Outcomes Research</a:t>
            </a:r>
          </a:p>
          <a:p>
            <a:pPr marL="457200" indent="-457200" algn="l">
              <a:buFont typeface="Arial" panose="020B0604020202020204" pitchFamily="34" charset="0"/>
              <a:buChar char="•"/>
            </a:pPr>
            <a:r>
              <a:rPr lang="en-US" sz="4000" dirty="0"/>
              <a:t>Associate Professor and Director of Communication Studies, School of Liberal Arts at Indiana University-Purdue University of Indianapolis</a:t>
            </a:r>
          </a:p>
          <a:p>
            <a:pPr marL="457200" indent="-457200" algn="l">
              <a:buFont typeface="Arial" panose="020B0604020202020204" pitchFamily="34" charset="0"/>
              <a:buChar char="•"/>
            </a:pPr>
            <a:r>
              <a:rPr lang="en-US" sz="4000" dirty="0"/>
              <a:t>Core Investigator, VA Health Services Research and Development Center for Health Information and Communication, Richard L. </a:t>
            </a:r>
            <a:r>
              <a:rPr lang="en-US" sz="4000" dirty="0" err="1"/>
              <a:t>Roudebush</a:t>
            </a:r>
            <a:r>
              <a:rPr lang="en-US" sz="4000" dirty="0"/>
              <a:t> VA Medical Center</a:t>
            </a:r>
          </a:p>
          <a:p>
            <a:endParaRPr lang="en-US" dirty="0"/>
          </a:p>
        </p:txBody>
      </p:sp>
      <p:pic>
        <p:nvPicPr>
          <p:cNvPr id="7" name="Picture 6" descr="C:\Users\emsuharr\Desktop\Presentation - Art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481"/>
          <a:stretch/>
        </p:blipFill>
        <p:spPr bwMode="auto">
          <a:xfrm>
            <a:off x="0" y="0"/>
            <a:ext cx="9144000" cy="153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2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Patient-provider communication</a:t>
            </a:r>
            <a:br>
              <a:rPr lang="en-US" sz="3600" dirty="0" smtClean="0"/>
            </a:br>
            <a:r>
              <a:rPr lang="en-US" sz="3600" dirty="0" smtClean="0"/>
              <a:t>and opioid use</a:t>
            </a:r>
            <a:endParaRPr lang="en-US" sz="3600"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dirty="0"/>
              <a:t>Communication about opioid management	</a:t>
            </a:r>
          </a:p>
          <a:p>
            <a:r>
              <a:rPr lang="en-US" sz="3400" dirty="0"/>
              <a:t>Observational pilot study--Key findings: 	</a:t>
            </a:r>
          </a:p>
          <a:p>
            <a:pPr lvl="1"/>
            <a:r>
              <a:rPr lang="en-US" dirty="0"/>
              <a:t>Patients are more likely to accept provider decisions to limit/deny/reduce opioids </a:t>
            </a:r>
            <a:r>
              <a:rPr lang="en-US" dirty="0" smtClean="0"/>
              <a:t>if </a:t>
            </a:r>
            <a:r>
              <a:rPr lang="en-US" dirty="0"/>
              <a:t>they perceive that their providers are exhibiting genuine concern for their health.</a:t>
            </a:r>
          </a:p>
          <a:p>
            <a:pPr lvl="1"/>
            <a:r>
              <a:rPr lang="en-US" dirty="0"/>
              <a:t>Patient-provider concordance on opioids, including the uncertainties of opioid risks and side effects, was higher than expected.</a:t>
            </a:r>
          </a:p>
          <a:p>
            <a:r>
              <a:rPr lang="en-US" sz="3400" dirty="0"/>
              <a:t>NIDA(National Institute on Drug Abuse)-funded R21 on opioid management in primary care—In Progress</a:t>
            </a:r>
          </a:p>
          <a:p>
            <a:pPr lvl="1"/>
            <a:r>
              <a:rPr lang="en-US" dirty="0"/>
              <a:t>Recordings of 3 primary care visits per patient</a:t>
            </a:r>
          </a:p>
          <a:p>
            <a:pPr lvl="1"/>
            <a:r>
              <a:rPr lang="en-US" dirty="0"/>
              <a:t>In-depth interviews with patients and their providers</a:t>
            </a:r>
          </a:p>
          <a:p>
            <a:pPr lvl="1"/>
            <a:r>
              <a:rPr lang="en-US" dirty="0"/>
              <a:t>Coding clinical communication for exploration of pain, opioid discussion/negotiation, agreement/disagreement, shared decision-making</a:t>
            </a:r>
          </a:p>
          <a:p>
            <a:endParaRPr lang="en-US" dirty="0"/>
          </a:p>
        </p:txBody>
      </p:sp>
    </p:spTree>
    <p:extLst>
      <p:ext uri="{BB962C8B-B14F-4D97-AF65-F5344CB8AC3E}">
        <p14:creationId xmlns:p14="http://schemas.microsoft.com/office/powerpoint/2010/main" val="1704423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Preliminary </a:t>
            </a:r>
            <a:r>
              <a:rPr lang="en-US" sz="4000" dirty="0" smtClean="0"/>
              <a:t>findings-NIDA </a:t>
            </a:r>
            <a:r>
              <a:rPr lang="en-US" sz="4000" dirty="0"/>
              <a:t>R21 </a:t>
            </a:r>
            <a:r>
              <a:rPr lang="en-US" sz="4000" dirty="0" smtClean="0"/>
              <a:t>study</a:t>
            </a:r>
            <a:endParaRPr lang="en-US" dirty="0"/>
          </a:p>
        </p:txBody>
      </p:sp>
      <p:sp>
        <p:nvSpPr>
          <p:cNvPr id="3" name="Content Placeholder 2"/>
          <p:cNvSpPr>
            <a:spLocks noGrp="1"/>
          </p:cNvSpPr>
          <p:nvPr>
            <p:ph idx="1"/>
          </p:nvPr>
        </p:nvSpPr>
        <p:spPr>
          <a:xfrm>
            <a:off x="457200" y="1408113"/>
            <a:ext cx="8229600" cy="4952998"/>
          </a:xfrm>
        </p:spPr>
        <p:txBody>
          <a:bodyPr>
            <a:normAutofit fontScale="62500" lnSpcReduction="20000"/>
          </a:bodyPr>
          <a:lstStyle/>
          <a:p>
            <a:pPr marL="0" indent="0">
              <a:buNone/>
            </a:pPr>
            <a:r>
              <a:rPr lang="en-US" sz="4500" dirty="0" smtClean="0"/>
              <a:t>Opioid </a:t>
            </a:r>
            <a:r>
              <a:rPr lang="en-US" sz="4500" dirty="0"/>
              <a:t>tapering—qualitative analysis</a:t>
            </a:r>
          </a:p>
          <a:p>
            <a:r>
              <a:rPr lang="en-US" sz="3800" dirty="0"/>
              <a:t>3 key communicative practices associated with productive interactions about tapering:</a:t>
            </a:r>
          </a:p>
          <a:p>
            <a:pPr lvl="1"/>
            <a:r>
              <a:rPr lang="en-US" sz="3200" i="1" dirty="0"/>
              <a:t>Explaining</a:t>
            </a:r>
            <a:r>
              <a:rPr lang="en-US" sz="3200" dirty="0"/>
              <a:t>:  Patients needed to understand individualized reasons for tapering, beyond general, population-level concerns such as addiction potential (which most didn’t think applied to them personally).</a:t>
            </a:r>
          </a:p>
          <a:p>
            <a:pPr lvl="1"/>
            <a:r>
              <a:rPr lang="en-US" sz="3200" i="1" dirty="0"/>
              <a:t>Negotiating: </a:t>
            </a:r>
            <a:r>
              <a:rPr lang="en-US" sz="3200" dirty="0"/>
              <a:t>Patients needed to have input into the tapering process, even if it was simply the rate of tapering (since often the decision about whether to taper was out of patients’ hands). In other words, patients needed to feel some sense of control.</a:t>
            </a:r>
          </a:p>
          <a:p>
            <a:pPr lvl="1"/>
            <a:r>
              <a:rPr lang="en-US" sz="3200" i="1" dirty="0"/>
              <a:t>Non-Abandonment:</a:t>
            </a:r>
            <a:r>
              <a:rPr lang="en-US" sz="3200" dirty="0"/>
              <a:t> Patients needed to know that their providers would be with them throughout the tapering process. Some providers were even willing to increase a tapered opioid dose temporarily if warranted. This provided an important “safety net” for patients and made them more comfortable with being tapered.</a:t>
            </a:r>
          </a:p>
          <a:p>
            <a:endParaRPr lang="en-US" dirty="0"/>
          </a:p>
        </p:txBody>
      </p:sp>
    </p:spTree>
    <p:extLst>
      <p:ext uri="{BB962C8B-B14F-4D97-AF65-F5344CB8AC3E}">
        <p14:creationId xmlns:p14="http://schemas.microsoft.com/office/powerpoint/2010/main" val="3453605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Preliminary findings-NIDA R21 study</a:t>
            </a:r>
          </a:p>
        </p:txBody>
      </p:sp>
      <p:sp>
        <p:nvSpPr>
          <p:cNvPr id="3" name="Content Placeholder 2"/>
          <p:cNvSpPr>
            <a:spLocks noGrp="1"/>
          </p:cNvSpPr>
          <p:nvPr>
            <p:ph idx="1"/>
          </p:nvPr>
        </p:nvSpPr>
        <p:spPr/>
        <p:txBody>
          <a:bodyPr>
            <a:normAutofit/>
          </a:bodyPr>
          <a:lstStyle/>
          <a:p>
            <a:pPr marL="0" indent="0">
              <a:buNone/>
            </a:pPr>
            <a:r>
              <a:rPr lang="en-US" sz="2800" dirty="0"/>
              <a:t>Other analyses—in progress</a:t>
            </a:r>
          </a:p>
          <a:p>
            <a:r>
              <a:rPr lang="en-US" sz="2400" dirty="0"/>
              <a:t>To determine opioid management strategies associated with positive patient outcomes (e.g., pain intensity/interference, pain coping, patient-provider therapeutic alliance).</a:t>
            </a:r>
          </a:p>
          <a:p>
            <a:r>
              <a:rPr lang="en-US" sz="2400" dirty="0"/>
              <a:t>To use data from this study to develop a provider-focused intervention to optimize opioid management strategies (i.e., effective opioid management while maintaining/developing strong therapeutic alliance with patients).</a:t>
            </a:r>
          </a:p>
          <a:p>
            <a:endParaRPr lang="en-US" sz="2400" dirty="0"/>
          </a:p>
        </p:txBody>
      </p:sp>
    </p:spTree>
    <p:extLst>
      <p:ext uri="{BB962C8B-B14F-4D97-AF65-F5344CB8AC3E}">
        <p14:creationId xmlns:p14="http://schemas.microsoft.com/office/powerpoint/2010/main" val="14814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300" dirty="0" smtClean="0"/>
              <a:t>Michael (Mick) D. Murray, </a:t>
            </a:r>
            <a:r>
              <a:rPr lang="en-US" sz="3300" dirty="0" err="1" smtClean="0"/>
              <a:t>PharmD</a:t>
            </a:r>
            <a:r>
              <a:rPr lang="en-US" sz="3300" dirty="0" smtClean="0"/>
              <a:t>, MPH</a:t>
            </a:r>
            <a:endParaRPr lang="en-US" sz="3300" dirty="0"/>
          </a:p>
        </p:txBody>
      </p:sp>
      <p:sp>
        <p:nvSpPr>
          <p:cNvPr id="6" name="Subtitle 5"/>
          <p:cNvSpPr>
            <a:spLocks noGrp="1"/>
          </p:cNvSpPr>
          <p:nvPr>
            <p:ph type="subTitle" idx="1"/>
          </p:nvPr>
        </p:nvSpPr>
        <p:spPr>
          <a:xfrm>
            <a:off x="685800" y="3352800"/>
            <a:ext cx="7772400" cy="3124200"/>
          </a:xfrm>
        </p:spPr>
        <p:txBody>
          <a:bodyPr>
            <a:normAutofit fontScale="92500"/>
          </a:bodyPr>
          <a:lstStyle/>
          <a:p>
            <a:pPr marL="457200" indent="-457200" algn="l">
              <a:buFont typeface="Arial" panose="020B0604020202020204" pitchFamily="34" charset="0"/>
              <a:buChar char="•"/>
            </a:pPr>
            <a:r>
              <a:rPr lang="en-US" sz="2400" dirty="0"/>
              <a:t>Research Scientist, </a:t>
            </a:r>
            <a:r>
              <a:rPr lang="en-US" sz="2400" dirty="0" err="1"/>
              <a:t>Regenstrief</a:t>
            </a:r>
            <a:r>
              <a:rPr lang="en-US" sz="2400" dirty="0"/>
              <a:t> Institute, Inc. and Indiana University Center for Health Services and Outcomes Research</a:t>
            </a:r>
          </a:p>
          <a:p>
            <a:pPr marL="457200" indent="-457200" algn="l">
              <a:buFont typeface="Arial" panose="020B0604020202020204" pitchFamily="34" charset="0"/>
              <a:buChar char="•"/>
            </a:pPr>
            <a:r>
              <a:rPr lang="en-US" sz="2400" dirty="0"/>
              <a:t>Distinguished Professor of Pharmacy and Endowed Chair of Medication Safety, Purdue University College of Pharmacy</a:t>
            </a:r>
          </a:p>
          <a:p>
            <a:pPr marL="457200" indent="-457200" algn="l">
              <a:buFont typeface="Arial" panose="020B0604020202020204" pitchFamily="34" charset="0"/>
              <a:buChar char="•"/>
            </a:pPr>
            <a:r>
              <a:rPr lang="en-US" sz="2400" dirty="0"/>
              <a:t>Adjunct Professor, Division of General Internal Medicine and Geriatrics, Indiana University School of Medicine</a:t>
            </a:r>
          </a:p>
          <a:p>
            <a:endParaRPr lang="en-US" dirty="0"/>
          </a:p>
        </p:txBody>
      </p:sp>
      <p:pic>
        <p:nvPicPr>
          <p:cNvPr id="4" name="Picture 3" descr="C:\Users\emsuharr\Desktop\Presentation - Art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481"/>
          <a:stretch/>
        </p:blipFill>
        <p:spPr bwMode="auto">
          <a:xfrm>
            <a:off x="-4916" y="-23547"/>
            <a:ext cx="9148916" cy="153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807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885</Words>
  <Application>Microsoft Office PowerPoint</Application>
  <PresentationFormat>On-screen Show (4:3)</PresentationFormat>
  <Paragraphs>84</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LT Std 65 Medium</vt:lpstr>
      <vt:lpstr>Calibri</vt:lpstr>
      <vt:lpstr>Office Theme</vt:lpstr>
      <vt:lpstr>Opioid Task Force Community Meeting</vt:lpstr>
      <vt:lpstr>Titus K. Schleyer, DMD, PhD</vt:lpstr>
      <vt:lpstr>Combating the opioid epidemic with big data analytics and a live, nationwide dashboard</vt:lpstr>
      <vt:lpstr>Sample Insights</vt:lpstr>
      <vt:lpstr>Marianne S. Matthias, PhD</vt:lpstr>
      <vt:lpstr>Patient-provider communication and opioid use</vt:lpstr>
      <vt:lpstr>Preliminary findings-NIDA R21 study</vt:lpstr>
      <vt:lpstr>Preliminary findings-NIDA R21 study</vt:lpstr>
      <vt:lpstr>Michael (Mick) D. Murray, PharmD, MPH</vt:lpstr>
      <vt:lpstr>Collaboration with Purdue University</vt:lpstr>
      <vt:lpstr>Thankam Thyvalikakath, DMD, MDS, PhD</vt:lpstr>
      <vt:lpstr>Opioid prescriptions and dentistry</vt:lpstr>
      <vt:lpstr>Reasons for continued use of opioid prescriptions among dentists</vt:lpstr>
      <vt:lpstr>Reasons for continued use of opioid prescriptions among dentists</vt:lpstr>
    </vt:vector>
  </TitlesOfParts>
  <Company>Regenstrief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Welch, Lisa</dc:creator>
  <cp:lastModifiedBy>Welch, Lisa</cp:lastModifiedBy>
  <cp:revision>48</cp:revision>
  <dcterms:created xsi:type="dcterms:W3CDTF">2015-10-28T14:54:50Z</dcterms:created>
  <dcterms:modified xsi:type="dcterms:W3CDTF">2017-07-12T20:26:08Z</dcterms:modified>
</cp:coreProperties>
</file>