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404" r:id="rId2"/>
    <p:sldId id="402" r:id="rId3"/>
    <p:sldId id="403" r:id="rId4"/>
    <p:sldId id="400" r:id="rId5"/>
    <p:sldId id="348" r:id="rId6"/>
    <p:sldId id="256" r:id="rId7"/>
    <p:sldId id="326" r:id="rId8"/>
    <p:sldId id="375" r:id="rId9"/>
    <p:sldId id="369" r:id="rId10"/>
    <p:sldId id="377" r:id="rId11"/>
    <p:sldId id="356" r:id="rId12"/>
    <p:sldId id="386" r:id="rId13"/>
    <p:sldId id="387" r:id="rId14"/>
    <p:sldId id="388" r:id="rId15"/>
    <p:sldId id="389" r:id="rId16"/>
    <p:sldId id="390" r:id="rId17"/>
    <p:sldId id="391" r:id="rId18"/>
    <p:sldId id="393" r:id="rId19"/>
    <p:sldId id="394" r:id="rId20"/>
    <p:sldId id="395" r:id="rId21"/>
    <p:sldId id="396" r:id="rId22"/>
    <p:sldId id="397" r:id="rId23"/>
    <p:sldId id="398" r:id="rId24"/>
    <p:sldId id="399" r:id="rId25"/>
    <p:sldId id="409" r:id="rId26"/>
    <p:sldId id="411" r:id="rId27"/>
    <p:sldId id="406" r:id="rId28"/>
    <p:sldId id="405" r:id="rId29"/>
    <p:sldId id="407" r:id="rId30"/>
    <p:sldId id="410" r:id="rId31"/>
    <p:sldId id="408" r:id="rId32"/>
  </p:sldIdLst>
  <p:sldSz cx="9144000" cy="6858000" type="screen4x3"/>
  <p:notesSz cx="7315200" cy="9601200"/>
  <p:custDataLst>
    <p:tags r:id="rId3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99"/>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86406" autoAdjust="0"/>
  </p:normalViewPr>
  <p:slideViewPr>
    <p:cSldViewPr>
      <p:cViewPr varScale="1">
        <p:scale>
          <a:sx n="87" d="100"/>
          <a:sy n="87" d="100"/>
        </p:scale>
        <p:origin x="90" y="2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gs" Target="tags/tag1.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file:///\\Users\sdenne\Desktop\NAS%20data%202012-2016.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Sheet2!$A$2</c:f>
              <c:strCache>
                <c:ptCount val="1"/>
                <c:pt idx="0">
                  <c:v>Eskenazi</c:v>
                </c:pt>
              </c:strCache>
            </c:strRef>
          </c:tx>
          <c:spPr>
            <a:ln w="19050" cap="rnd" cmpd="sng" algn="ctr">
              <a:solidFill>
                <a:schemeClr val="accent1">
                  <a:shade val="95000"/>
                  <a:satMod val="105000"/>
                </a:schemeClr>
              </a:solidFill>
              <a:round/>
            </a:ln>
            <a:effectLst/>
          </c:spPr>
          <c:marker>
            <c:symbol val="circle"/>
            <c:size val="17"/>
            <c:spPr>
              <a:solidFill>
                <a:schemeClr val="l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35000"/>
                          <a:lumOff val="65000"/>
                        </a:schemeClr>
                      </a:solidFill>
                    </a:ln>
                    <a:effectLst/>
                  </c:spPr>
                </c15:leaderLines>
              </c:ext>
            </c:extLst>
          </c:dLbls>
          <c:cat>
            <c:numRef>
              <c:f>Sheet2!$B$1:$F$1</c:f>
              <c:numCache>
                <c:formatCode>General</c:formatCode>
                <c:ptCount val="5"/>
                <c:pt idx="0">
                  <c:v>2102</c:v>
                </c:pt>
                <c:pt idx="1">
                  <c:v>2013</c:v>
                </c:pt>
                <c:pt idx="2">
                  <c:v>2104</c:v>
                </c:pt>
                <c:pt idx="3">
                  <c:v>2015</c:v>
                </c:pt>
                <c:pt idx="4">
                  <c:v>2016</c:v>
                </c:pt>
              </c:numCache>
            </c:numRef>
          </c:cat>
          <c:val>
            <c:numRef>
              <c:f>Sheet2!$B$2:$F$2</c:f>
              <c:numCache>
                <c:formatCode>General</c:formatCode>
                <c:ptCount val="5"/>
                <c:pt idx="0">
                  <c:v>38</c:v>
                </c:pt>
                <c:pt idx="1">
                  <c:v>32</c:v>
                </c:pt>
                <c:pt idx="2">
                  <c:v>34</c:v>
                </c:pt>
                <c:pt idx="3">
                  <c:v>48</c:v>
                </c:pt>
                <c:pt idx="4">
                  <c:v>33</c:v>
                </c:pt>
              </c:numCache>
            </c:numRef>
          </c:val>
          <c:smooth val="0"/>
          <c:extLst>
            <c:ext xmlns:c16="http://schemas.microsoft.com/office/drawing/2014/chart" uri="{C3380CC4-5D6E-409C-BE32-E72D297353CC}">
              <c16:uniqueId val="{00000000-6CA4-40C0-B218-EBFD114F632F}"/>
            </c:ext>
          </c:extLst>
        </c:ser>
        <c:ser>
          <c:idx val="1"/>
          <c:order val="1"/>
          <c:tx>
            <c:strRef>
              <c:f>Sheet2!$A$3</c:f>
              <c:strCache>
                <c:ptCount val="1"/>
                <c:pt idx="0">
                  <c:v>Methodist</c:v>
                </c:pt>
              </c:strCache>
            </c:strRef>
          </c:tx>
          <c:spPr>
            <a:ln w="19050" cap="rnd" cmpd="sng" algn="ctr">
              <a:solidFill>
                <a:schemeClr val="accent2">
                  <a:shade val="95000"/>
                  <a:satMod val="105000"/>
                </a:schemeClr>
              </a:solidFill>
              <a:round/>
            </a:ln>
            <a:effectLst/>
          </c:spPr>
          <c:marker>
            <c:symbol val="circle"/>
            <c:size val="17"/>
            <c:spPr>
              <a:solidFill>
                <a:schemeClr val="l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2"/>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35000"/>
                          <a:lumOff val="65000"/>
                        </a:schemeClr>
                      </a:solidFill>
                    </a:ln>
                    <a:effectLst/>
                  </c:spPr>
                </c15:leaderLines>
              </c:ext>
            </c:extLst>
          </c:dLbls>
          <c:cat>
            <c:numRef>
              <c:f>Sheet2!$B$1:$F$1</c:f>
              <c:numCache>
                <c:formatCode>General</c:formatCode>
                <c:ptCount val="5"/>
                <c:pt idx="0">
                  <c:v>2102</c:v>
                </c:pt>
                <c:pt idx="1">
                  <c:v>2013</c:v>
                </c:pt>
                <c:pt idx="2">
                  <c:v>2104</c:v>
                </c:pt>
                <c:pt idx="3">
                  <c:v>2015</c:v>
                </c:pt>
                <c:pt idx="4">
                  <c:v>2016</c:v>
                </c:pt>
              </c:numCache>
            </c:numRef>
          </c:cat>
          <c:val>
            <c:numRef>
              <c:f>Sheet2!$B$3:$F$3</c:f>
              <c:numCache>
                <c:formatCode>General</c:formatCode>
                <c:ptCount val="5"/>
                <c:pt idx="0">
                  <c:v>38</c:v>
                </c:pt>
                <c:pt idx="1">
                  <c:v>44</c:v>
                </c:pt>
                <c:pt idx="2">
                  <c:v>80</c:v>
                </c:pt>
                <c:pt idx="3">
                  <c:v>96</c:v>
                </c:pt>
                <c:pt idx="4">
                  <c:v>126</c:v>
                </c:pt>
              </c:numCache>
            </c:numRef>
          </c:val>
          <c:smooth val="0"/>
          <c:extLst>
            <c:ext xmlns:c16="http://schemas.microsoft.com/office/drawing/2014/chart" uri="{C3380CC4-5D6E-409C-BE32-E72D297353CC}">
              <c16:uniqueId val="{00000001-6CA4-40C0-B218-EBFD114F632F}"/>
            </c:ext>
          </c:extLst>
        </c:ser>
        <c:ser>
          <c:idx val="2"/>
          <c:order val="2"/>
          <c:tx>
            <c:strRef>
              <c:f>Sheet2!$A$4</c:f>
              <c:strCache>
                <c:ptCount val="1"/>
                <c:pt idx="0">
                  <c:v>All</c:v>
                </c:pt>
              </c:strCache>
            </c:strRef>
          </c:tx>
          <c:spPr>
            <a:ln w="19050" cap="rnd" cmpd="sng" algn="ctr">
              <a:solidFill>
                <a:schemeClr val="accent3">
                  <a:shade val="95000"/>
                  <a:satMod val="105000"/>
                </a:schemeClr>
              </a:solidFill>
              <a:round/>
            </a:ln>
            <a:effectLst/>
          </c:spPr>
          <c:marker>
            <c:symbol val="circle"/>
            <c:size val="17"/>
            <c:spPr>
              <a:solidFill>
                <a:schemeClr val="l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3"/>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35000"/>
                          <a:lumOff val="65000"/>
                        </a:schemeClr>
                      </a:solidFill>
                    </a:ln>
                    <a:effectLst/>
                  </c:spPr>
                </c15:leaderLines>
              </c:ext>
            </c:extLst>
          </c:dLbls>
          <c:cat>
            <c:numRef>
              <c:f>Sheet2!$B$1:$F$1</c:f>
              <c:numCache>
                <c:formatCode>General</c:formatCode>
                <c:ptCount val="5"/>
                <c:pt idx="0">
                  <c:v>2102</c:v>
                </c:pt>
                <c:pt idx="1">
                  <c:v>2013</c:v>
                </c:pt>
                <c:pt idx="2">
                  <c:v>2104</c:v>
                </c:pt>
                <c:pt idx="3">
                  <c:v>2015</c:v>
                </c:pt>
                <c:pt idx="4">
                  <c:v>2016</c:v>
                </c:pt>
              </c:numCache>
            </c:numRef>
          </c:cat>
          <c:val>
            <c:numRef>
              <c:f>Sheet2!$B$4:$F$4</c:f>
              <c:numCache>
                <c:formatCode>General</c:formatCode>
                <c:ptCount val="5"/>
                <c:pt idx="0">
                  <c:v>76</c:v>
                </c:pt>
                <c:pt idx="1">
                  <c:v>76</c:v>
                </c:pt>
                <c:pt idx="2">
                  <c:v>114</c:v>
                </c:pt>
                <c:pt idx="3">
                  <c:v>144</c:v>
                </c:pt>
                <c:pt idx="4">
                  <c:v>159</c:v>
                </c:pt>
              </c:numCache>
            </c:numRef>
          </c:val>
          <c:smooth val="0"/>
          <c:extLst>
            <c:ext xmlns:c16="http://schemas.microsoft.com/office/drawing/2014/chart" uri="{C3380CC4-5D6E-409C-BE32-E72D297353CC}">
              <c16:uniqueId val="{00000002-6CA4-40C0-B218-EBFD114F632F}"/>
            </c:ext>
          </c:extLst>
        </c:ser>
        <c:dLbls>
          <c:dLblPos val="ctr"/>
          <c:showLegendKey val="0"/>
          <c:showVal val="1"/>
          <c:showCatName val="0"/>
          <c:showSerName val="0"/>
          <c:showPercent val="0"/>
          <c:showBubbleSize val="0"/>
        </c:dLbls>
        <c:marker val="1"/>
        <c:smooth val="0"/>
        <c:axId val="1456135168"/>
        <c:axId val="1471998896"/>
      </c:lineChart>
      <c:catAx>
        <c:axId val="1456135168"/>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dk1">
                    <a:lumMod val="65000"/>
                    <a:lumOff val="35000"/>
                  </a:schemeClr>
                </a:solidFill>
                <a:latin typeface="+mn-lt"/>
                <a:ea typeface="+mn-ea"/>
                <a:cs typeface="+mn-cs"/>
              </a:defRPr>
            </a:pPr>
            <a:endParaRPr lang="en-US"/>
          </a:p>
        </c:txPr>
        <c:crossAx val="1471998896"/>
        <c:crosses val="autoZero"/>
        <c:auto val="1"/>
        <c:lblAlgn val="ctr"/>
        <c:lblOffset val="100"/>
        <c:noMultiLvlLbl val="0"/>
      </c:catAx>
      <c:valAx>
        <c:axId val="1471998896"/>
        <c:scaling>
          <c:orientation val="minMax"/>
        </c:scaling>
        <c:delete val="1"/>
        <c:axPos val="l"/>
        <c:numFmt formatCode="General" sourceLinked="0"/>
        <c:majorTickMark val="none"/>
        <c:minorTickMark val="none"/>
        <c:tickLblPos val="nextTo"/>
        <c:crossAx val="145613516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4">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00" kern="120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cs:styleClr val="auto"/>
    </cs:fontRef>
    <cs:spPr/>
    <cs:defRPr sz="900" b="1" i="0" u="none" strike="noStrike" kern="1200" baseline="0"/>
  </cs:dataLabel>
  <cs:dataLabelCallout>
    <cs:lnRef idx="0"/>
    <cs:fillRef idx="0"/>
    <cs:effectRef idx="0"/>
    <cs:fontRef idx="minor">
      <a:schemeClr val="dk1">
        <a:lumMod val="65000"/>
        <a:lumOff val="35000"/>
      </a:schemeClr>
    </cs:fontRef>
    <cs:spPr>
      <a:solidFill>
        <a:schemeClr val="lt1"/>
      </a:solidFill>
      <a:ln w="9575">
        <a:solidFill>
          <a:schemeClr val="lt1">
            <a:lumMod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19050" cap="rnd" cmpd="sng" algn="ctr">
        <a:solidFill>
          <a:schemeClr val="phClr">
            <a:shade val="95000"/>
            <a:satMod val="105000"/>
          </a:schemeClr>
        </a:solidFill>
        <a:round/>
      </a:ln>
    </cs:spPr>
  </cs:dataPointLine>
  <cs:dataPointMarker>
    <cs:lnRef idx="0"/>
    <cs:fillRef idx="0"/>
    <cs:effectRef idx="0"/>
    <cs:fontRef idx="minor">
      <a:schemeClr val="dk1"/>
    </cs:fontRef>
    <cs:spPr>
      <a:solidFill>
        <a:schemeClr val="lt1"/>
      </a:solidFill>
    </cs:spPr>
  </cs:dataPointMarker>
  <cs:dataPointMarkerLayout symbol="circle" size="17"/>
  <cs:dataPointWireframe>
    <cs:lnRef idx="0">
      <cs:styleClr val="auto"/>
    </cs:lnRef>
    <cs:fillRef idx="1"/>
    <cs:effectRef idx="0"/>
    <cs:fontRef idx="minor">
      <a:schemeClr val="dk1"/>
    </cs:fontRef>
    <cs:spPr>
      <a:ln w="9525">
        <a:solidFill>
          <a:schemeClr val="phClr"/>
        </a:solidFill>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35000"/>
            <a:lumOff val="65000"/>
          </a:schemeClr>
        </a:solidFill>
      </a:ln>
    </cs:spPr>
  </cs:dropLine>
  <cs:errorBar>
    <cs:lnRef idx="0"/>
    <cs:fillRef idx="0"/>
    <cs:effectRef idx="0"/>
    <cs:fontRef idx="minor">
      <a:schemeClr val="dk1"/>
    </cs:fontRef>
    <cs:spPr>
      <a:ln w="9525">
        <a:solidFill>
          <a:schemeClr val="dk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35000"/>
            <a:lumOff val="65000"/>
          </a:schemeClr>
        </a:solidFill>
      </a:ln>
    </cs:spPr>
  </cs:seriesLine>
  <cs:title>
    <cs:lnRef idx="0"/>
    <cs:fillRef idx="0"/>
    <cs:effectRef idx="0"/>
    <cs:fontRef idx="minor">
      <a:schemeClr val="dk1"/>
    </cs:fontRef>
    <cs:defRPr sz="1440" b="0" kern="1200" cap="all" spc="0" baseline="0">
      <a:gradFill>
        <a:gsLst>
          <a:gs pos="0">
            <a:schemeClr val="dk1">
              <a:lumMod val="50000"/>
              <a:lumOff val="50000"/>
            </a:schemeClr>
          </a:gs>
          <a:gs pos="100000">
            <a:schemeClr val="dk1">
              <a:lumMod val="85000"/>
              <a:lumOff val="15000"/>
            </a:schemeClr>
          </a:gs>
        </a:gsLst>
        <a:lin ang="5400000" scaled="0"/>
      </a:gradFill>
    </cs:defRPr>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dk1">
            <a:lumMod val="50000"/>
            <a:lumOff val="50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A57E55-D4F4-451A-A5F0-E5AAC11E3614}"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B148C071-CAD2-453A-B41D-8D5C95C0E119}">
      <dgm:prSet phldrT="[Text]">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dirty="0" smtClean="0"/>
            <a:t>1</a:t>
          </a:r>
          <a:endParaRPr lang="en-US" dirty="0"/>
        </a:p>
      </dgm:t>
    </dgm:pt>
    <dgm:pt modelId="{F28EE0D4-FBC6-4898-82C0-C117C4A7565B}" type="parTrans" cxnId="{32174EFF-9B1C-4620-9781-5681722D2436}">
      <dgm:prSet/>
      <dgm:spPr/>
      <dgm:t>
        <a:bodyPr/>
        <a:lstStyle/>
        <a:p>
          <a:endParaRPr lang="en-US"/>
        </a:p>
      </dgm:t>
    </dgm:pt>
    <dgm:pt modelId="{338C3193-E1C0-4071-A43D-47BF6044090E}" type="sibTrans" cxnId="{32174EFF-9B1C-4620-9781-5681722D2436}">
      <dgm:prSet/>
      <dgm:spPr/>
      <dgm:t>
        <a:bodyPr/>
        <a:lstStyle/>
        <a:p>
          <a:endParaRPr lang="en-US"/>
        </a:p>
      </dgm:t>
    </dgm:pt>
    <dgm:pt modelId="{BAC85125-F323-4162-B482-F0E325D51C16}">
      <dgm:prSet phldrT="[Text]"/>
      <dgm:spPr/>
      <dgm:t>
        <a:bodyPr/>
        <a:lstStyle/>
        <a:p>
          <a:r>
            <a:rPr lang="en-US" dirty="0" smtClean="0"/>
            <a:t>Cohort Study</a:t>
          </a:r>
          <a:endParaRPr lang="en-US" dirty="0"/>
        </a:p>
      </dgm:t>
    </dgm:pt>
    <dgm:pt modelId="{9E8A710C-B85A-4FFF-92BA-FBC1ABB10FB2}" type="parTrans" cxnId="{2D3E1AC6-FEC6-4D30-BA85-B2C239F5F86E}">
      <dgm:prSet/>
      <dgm:spPr/>
      <dgm:t>
        <a:bodyPr/>
        <a:lstStyle/>
        <a:p>
          <a:endParaRPr lang="en-US"/>
        </a:p>
      </dgm:t>
    </dgm:pt>
    <dgm:pt modelId="{13369BB6-4BAA-42FC-9665-A1EDA6346552}" type="sibTrans" cxnId="{2D3E1AC6-FEC6-4D30-BA85-B2C239F5F86E}">
      <dgm:prSet/>
      <dgm:spPr/>
      <dgm:t>
        <a:bodyPr/>
        <a:lstStyle/>
        <a:p>
          <a:endParaRPr lang="en-US"/>
        </a:p>
      </dgm:t>
    </dgm:pt>
    <dgm:pt modelId="{840ECC2F-CD88-428A-870B-12D9CBC6EDD4}">
      <dgm:prSet phldrT="[Text]">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dirty="0" smtClean="0"/>
            <a:t>2</a:t>
          </a:r>
          <a:endParaRPr lang="en-US" dirty="0"/>
        </a:p>
      </dgm:t>
    </dgm:pt>
    <dgm:pt modelId="{8DBAE5E0-5E9A-44AA-82C8-11A5BE59B7FB}" type="parTrans" cxnId="{AEFA685A-2E28-41B4-97A4-0A71447F000D}">
      <dgm:prSet/>
      <dgm:spPr/>
      <dgm:t>
        <a:bodyPr/>
        <a:lstStyle/>
        <a:p>
          <a:endParaRPr lang="en-US"/>
        </a:p>
      </dgm:t>
    </dgm:pt>
    <dgm:pt modelId="{C640FD7E-16FE-4400-B220-6E9905200C37}" type="sibTrans" cxnId="{AEFA685A-2E28-41B4-97A4-0A71447F000D}">
      <dgm:prSet/>
      <dgm:spPr/>
      <dgm:t>
        <a:bodyPr/>
        <a:lstStyle/>
        <a:p>
          <a:endParaRPr lang="en-US"/>
        </a:p>
      </dgm:t>
    </dgm:pt>
    <dgm:pt modelId="{A66936A1-0DAB-47DD-960F-DE6546CBF4DC}">
      <dgm:prSet phldrT="[Text]"/>
      <dgm:spPr/>
      <dgm:t>
        <a:bodyPr/>
        <a:lstStyle/>
        <a:p>
          <a:r>
            <a:rPr lang="en-US" dirty="0" smtClean="0"/>
            <a:t>Implementation Study</a:t>
          </a:r>
          <a:endParaRPr lang="en-US" dirty="0"/>
        </a:p>
      </dgm:t>
    </dgm:pt>
    <dgm:pt modelId="{6DFCD4BA-1697-4B5B-A4EB-CC204649D0F3}" type="parTrans" cxnId="{0C0B7B64-04C9-48B1-9D26-58A8776F9474}">
      <dgm:prSet/>
      <dgm:spPr/>
      <dgm:t>
        <a:bodyPr/>
        <a:lstStyle/>
        <a:p>
          <a:endParaRPr lang="en-US"/>
        </a:p>
      </dgm:t>
    </dgm:pt>
    <dgm:pt modelId="{2E8635CE-C44D-4220-A5FD-88F6AF8F37FB}" type="sibTrans" cxnId="{0C0B7B64-04C9-48B1-9D26-58A8776F9474}">
      <dgm:prSet/>
      <dgm:spPr/>
      <dgm:t>
        <a:bodyPr/>
        <a:lstStyle/>
        <a:p>
          <a:endParaRPr lang="en-US"/>
        </a:p>
      </dgm:t>
    </dgm:pt>
    <dgm:pt modelId="{75DDF2A1-3A3A-4617-AA92-FC68F37977DF}">
      <dgm:prSet phldrT="[Text]">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dirty="0" smtClean="0"/>
            <a:t>3</a:t>
          </a:r>
          <a:endParaRPr lang="en-US" dirty="0"/>
        </a:p>
      </dgm:t>
    </dgm:pt>
    <dgm:pt modelId="{AEE8EAEF-4949-47E3-9F7B-4B839545F6CC}" type="parTrans" cxnId="{F9ED90CB-5640-4782-BC99-5C726A4B438F}">
      <dgm:prSet/>
      <dgm:spPr/>
      <dgm:t>
        <a:bodyPr/>
        <a:lstStyle/>
        <a:p>
          <a:endParaRPr lang="en-US"/>
        </a:p>
      </dgm:t>
    </dgm:pt>
    <dgm:pt modelId="{A025BFE5-32EF-4190-95A5-5EBB382CD23E}" type="sibTrans" cxnId="{F9ED90CB-5640-4782-BC99-5C726A4B438F}">
      <dgm:prSet/>
      <dgm:spPr/>
      <dgm:t>
        <a:bodyPr/>
        <a:lstStyle/>
        <a:p>
          <a:endParaRPr lang="en-US"/>
        </a:p>
      </dgm:t>
    </dgm:pt>
    <dgm:pt modelId="{C22263F0-D9E1-4D43-984D-32BE35A95528}">
      <dgm:prSet phldrT="[Text]"/>
      <dgm:spPr/>
      <dgm:t>
        <a:bodyPr/>
        <a:lstStyle/>
        <a:p>
          <a:r>
            <a:rPr lang="en-US" dirty="0" smtClean="0"/>
            <a:t>Randomized Control Study</a:t>
          </a:r>
          <a:endParaRPr lang="en-US" dirty="0"/>
        </a:p>
      </dgm:t>
    </dgm:pt>
    <dgm:pt modelId="{E9742D6D-9062-4AAF-8C80-161667B165D2}" type="parTrans" cxnId="{475AFDAA-4A4D-4751-945E-0F01647D0D65}">
      <dgm:prSet/>
      <dgm:spPr/>
      <dgm:t>
        <a:bodyPr/>
        <a:lstStyle/>
        <a:p>
          <a:endParaRPr lang="en-US"/>
        </a:p>
      </dgm:t>
    </dgm:pt>
    <dgm:pt modelId="{6E14FA02-D9D7-495B-8D5C-AA17744F95EE}" type="sibTrans" cxnId="{475AFDAA-4A4D-4751-945E-0F01647D0D65}">
      <dgm:prSet/>
      <dgm:spPr/>
      <dgm:t>
        <a:bodyPr/>
        <a:lstStyle/>
        <a:p>
          <a:endParaRPr lang="en-US"/>
        </a:p>
      </dgm:t>
    </dgm:pt>
    <dgm:pt modelId="{9BA36488-D0C9-4055-8B0E-DA9CDB947063}" type="pres">
      <dgm:prSet presAssocID="{2CA57E55-D4F4-451A-A5F0-E5AAC11E3614}" presName="linearFlow" presStyleCnt="0">
        <dgm:presLayoutVars>
          <dgm:dir/>
          <dgm:animLvl val="lvl"/>
          <dgm:resizeHandles val="exact"/>
        </dgm:presLayoutVars>
      </dgm:prSet>
      <dgm:spPr/>
      <dgm:t>
        <a:bodyPr/>
        <a:lstStyle/>
        <a:p>
          <a:endParaRPr lang="en-US"/>
        </a:p>
      </dgm:t>
    </dgm:pt>
    <dgm:pt modelId="{6612E4CB-BB6B-4053-A40E-E6B91D648E8A}" type="pres">
      <dgm:prSet presAssocID="{B148C071-CAD2-453A-B41D-8D5C95C0E119}" presName="composite" presStyleCnt="0"/>
      <dgm:spPr/>
    </dgm:pt>
    <dgm:pt modelId="{0AE7AD67-C836-46B1-9E4D-7D2F728D8BF1}" type="pres">
      <dgm:prSet presAssocID="{B148C071-CAD2-453A-B41D-8D5C95C0E119}" presName="parentText" presStyleLbl="alignNode1" presStyleIdx="0" presStyleCnt="3">
        <dgm:presLayoutVars>
          <dgm:chMax val="1"/>
          <dgm:bulletEnabled val="1"/>
        </dgm:presLayoutVars>
      </dgm:prSet>
      <dgm:spPr/>
      <dgm:t>
        <a:bodyPr/>
        <a:lstStyle/>
        <a:p>
          <a:endParaRPr lang="en-US"/>
        </a:p>
      </dgm:t>
    </dgm:pt>
    <dgm:pt modelId="{D77DFF7C-66A1-4DC6-B812-D8EE98415F10}" type="pres">
      <dgm:prSet presAssocID="{B148C071-CAD2-453A-B41D-8D5C95C0E119}" presName="descendantText" presStyleLbl="alignAcc1" presStyleIdx="0" presStyleCnt="3">
        <dgm:presLayoutVars>
          <dgm:bulletEnabled val="1"/>
        </dgm:presLayoutVars>
      </dgm:prSet>
      <dgm:spPr/>
      <dgm:t>
        <a:bodyPr/>
        <a:lstStyle/>
        <a:p>
          <a:endParaRPr lang="en-US"/>
        </a:p>
      </dgm:t>
    </dgm:pt>
    <dgm:pt modelId="{299B7F15-7149-43A2-9666-6BC26562EBF5}" type="pres">
      <dgm:prSet presAssocID="{338C3193-E1C0-4071-A43D-47BF6044090E}" presName="sp" presStyleCnt="0"/>
      <dgm:spPr/>
    </dgm:pt>
    <dgm:pt modelId="{082C6618-2099-488D-A882-67DF32883261}" type="pres">
      <dgm:prSet presAssocID="{840ECC2F-CD88-428A-870B-12D9CBC6EDD4}" presName="composite" presStyleCnt="0"/>
      <dgm:spPr/>
    </dgm:pt>
    <dgm:pt modelId="{AFF6614C-2B63-49E7-B9F5-C18BA6210F0D}" type="pres">
      <dgm:prSet presAssocID="{840ECC2F-CD88-428A-870B-12D9CBC6EDD4}" presName="parentText" presStyleLbl="alignNode1" presStyleIdx="1" presStyleCnt="3">
        <dgm:presLayoutVars>
          <dgm:chMax val="1"/>
          <dgm:bulletEnabled val="1"/>
        </dgm:presLayoutVars>
      </dgm:prSet>
      <dgm:spPr/>
      <dgm:t>
        <a:bodyPr/>
        <a:lstStyle/>
        <a:p>
          <a:endParaRPr lang="en-US"/>
        </a:p>
      </dgm:t>
    </dgm:pt>
    <dgm:pt modelId="{631700B0-A9F3-48FA-AA35-C818025D67D8}" type="pres">
      <dgm:prSet presAssocID="{840ECC2F-CD88-428A-870B-12D9CBC6EDD4}" presName="descendantText" presStyleLbl="alignAcc1" presStyleIdx="1" presStyleCnt="3">
        <dgm:presLayoutVars>
          <dgm:bulletEnabled val="1"/>
        </dgm:presLayoutVars>
      </dgm:prSet>
      <dgm:spPr/>
      <dgm:t>
        <a:bodyPr/>
        <a:lstStyle/>
        <a:p>
          <a:endParaRPr lang="en-US"/>
        </a:p>
      </dgm:t>
    </dgm:pt>
    <dgm:pt modelId="{A743D1DD-0F99-4395-BDC4-E217CEF065CA}" type="pres">
      <dgm:prSet presAssocID="{C640FD7E-16FE-4400-B220-6E9905200C37}" presName="sp" presStyleCnt="0"/>
      <dgm:spPr/>
    </dgm:pt>
    <dgm:pt modelId="{1179E2D9-1659-4067-8566-7416E4787416}" type="pres">
      <dgm:prSet presAssocID="{75DDF2A1-3A3A-4617-AA92-FC68F37977DF}" presName="composite" presStyleCnt="0"/>
      <dgm:spPr/>
    </dgm:pt>
    <dgm:pt modelId="{F638E7A7-32EF-411C-9779-32F1B2563A7B}" type="pres">
      <dgm:prSet presAssocID="{75DDF2A1-3A3A-4617-AA92-FC68F37977DF}" presName="parentText" presStyleLbl="alignNode1" presStyleIdx="2" presStyleCnt="3" custLinFactNeighborY="277">
        <dgm:presLayoutVars>
          <dgm:chMax val="1"/>
          <dgm:bulletEnabled val="1"/>
        </dgm:presLayoutVars>
      </dgm:prSet>
      <dgm:spPr/>
      <dgm:t>
        <a:bodyPr/>
        <a:lstStyle/>
        <a:p>
          <a:endParaRPr lang="en-US"/>
        </a:p>
      </dgm:t>
    </dgm:pt>
    <dgm:pt modelId="{F760B36A-E1D2-4CAC-9259-2D3E809B7DE1}" type="pres">
      <dgm:prSet presAssocID="{75DDF2A1-3A3A-4617-AA92-FC68F37977DF}" presName="descendantText" presStyleLbl="alignAcc1" presStyleIdx="2" presStyleCnt="3">
        <dgm:presLayoutVars>
          <dgm:bulletEnabled val="1"/>
        </dgm:presLayoutVars>
      </dgm:prSet>
      <dgm:spPr/>
      <dgm:t>
        <a:bodyPr/>
        <a:lstStyle/>
        <a:p>
          <a:endParaRPr lang="en-US"/>
        </a:p>
      </dgm:t>
    </dgm:pt>
  </dgm:ptLst>
  <dgm:cxnLst>
    <dgm:cxn modelId="{2E901B41-C126-4431-999D-1087298050F6}" type="presOf" srcId="{840ECC2F-CD88-428A-870B-12D9CBC6EDD4}" destId="{AFF6614C-2B63-49E7-B9F5-C18BA6210F0D}" srcOrd="0" destOrd="0" presId="urn:microsoft.com/office/officeart/2005/8/layout/chevron2"/>
    <dgm:cxn modelId="{32174EFF-9B1C-4620-9781-5681722D2436}" srcId="{2CA57E55-D4F4-451A-A5F0-E5AAC11E3614}" destId="{B148C071-CAD2-453A-B41D-8D5C95C0E119}" srcOrd="0" destOrd="0" parTransId="{F28EE0D4-FBC6-4898-82C0-C117C4A7565B}" sibTransId="{338C3193-E1C0-4071-A43D-47BF6044090E}"/>
    <dgm:cxn modelId="{AEFA685A-2E28-41B4-97A4-0A71447F000D}" srcId="{2CA57E55-D4F4-451A-A5F0-E5AAC11E3614}" destId="{840ECC2F-CD88-428A-870B-12D9CBC6EDD4}" srcOrd="1" destOrd="0" parTransId="{8DBAE5E0-5E9A-44AA-82C8-11A5BE59B7FB}" sibTransId="{C640FD7E-16FE-4400-B220-6E9905200C37}"/>
    <dgm:cxn modelId="{CD5A3135-BB45-46F1-BA23-83A034E9CD33}" type="presOf" srcId="{BAC85125-F323-4162-B482-F0E325D51C16}" destId="{D77DFF7C-66A1-4DC6-B812-D8EE98415F10}" srcOrd="0" destOrd="0" presId="urn:microsoft.com/office/officeart/2005/8/layout/chevron2"/>
    <dgm:cxn modelId="{475AFDAA-4A4D-4751-945E-0F01647D0D65}" srcId="{75DDF2A1-3A3A-4617-AA92-FC68F37977DF}" destId="{C22263F0-D9E1-4D43-984D-32BE35A95528}" srcOrd="0" destOrd="0" parTransId="{E9742D6D-9062-4AAF-8C80-161667B165D2}" sibTransId="{6E14FA02-D9D7-495B-8D5C-AA17744F95EE}"/>
    <dgm:cxn modelId="{0C0B7B64-04C9-48B1-9D26-58A8776F9474}" srcId="{840ECC2F-CD88-428A-870B-12D9CBC6EDD4}" destId="{A66936A1-0DAB-47DD-960F-DE6546CBF4DC}" srcOrd="0" destOrd="0" parTransId="{6DFCD4BA-1697-4B5B-A4EB-CC204649D0F3}" sibTransId="{2E8635CE-C44D-4220-A5FD-88F6AF8F37FB}"/>
    <dgm:cxn modelId="{902C4130-5AA5-4CA7-BA1A-BA002560FF8B}" type="presOf" srcId="{C22263F0-D9E1-4D43-984D-32BE35A95528}" destId="{F760B36A-E1D2-4CAC-9259-2D3E809B7DE1}" srcOrd="0" destOrd="0" presId="urn:microsoft.com/office/officeart/2005/8/layout/chevron2"/>
    <dgm:cxn modelId="{E26B8040-CB7F-4525-8FBC-F4E2B6E9BE43}" type="presOf" srcId="{A66936A1-0DAB-47DD-960F-DE6546CBF4DC}" destId="{631700B0-A9F3-48FA-AA35-C818025D67D8}" srcOrd="0" destOrd="0" presId="urn:microsoft.com/office/officeart/2005/8/layout/chevron2"/>
    <dgm:cxn modelId="{EE9782A1-A5C1-48C9-B290-FA7E087AB204}" type="presOf" srcId="{B148C071-CAD2-453A-B41D-8D5C95C0E119}" destId="{0AE7AD67-C836-46B1-9E4D-7D2F728D8BF1}" srcOrd="0" destOrd="0" presId="urn:microsoft.com/office/officeart/2005/8/layout/chevron2"/>
    <dgm:cxn modelId="{F9ED90CB-5640-4782-BC99-5C726A4B438F}" srcId="{2CA57E55-D4F4-451A-A5F0-E5AAC11E3614}" destId="{75DDF2A1-3A3A-4617-AA92-FC68F37977DF}" srcOrd="2" destOrd="0" parTransId="{AEE8EAEF-4949-47E3-9F7B-4B839545F6CC}" sibTransId="{A025BFE5-32EF-4190-95A5-5EBB382CD23E}"/>
    <dgm:cxn modelId="{2D3E1AC6-FEC6-4D30-BA85-B2C239F5F86E}" srcId="{B148C071-CAD2-453A-B41D-8D5C95C0E119}" destId="{BAC85125-F323-4162-B482-F0E325D51C16}" srcOrd="0" destOrd="0" parTransId="{9E8A710C-B85A-4FFF-92BA-FBC1ABB10FB2}" sibTransId="{13369BB6-4BAA-42FC-9665-A1EDA6346552}"/>
    <dgm:cxn modelId="{50A23B6A-3496-45B0-BD71-4045570EF614}" type="presOf" srcId="{75DDF2A1-3A3A-4617-AA92-FC68F37977DF}" destId="{F638E7A7-32EF-411C-9779-32F1B2563A7B}" srcOrd="0" destOrd="0" presId="urn:microsoft.com/office/officeart/2005/8/layout/chevron2"/>
    <dgm:cxn modelId="{57AB5281-8730-4765-9D62-ABBC64435F15}" type="presOf" srcId="{2CA57E55-D4F4-451A-A5F0-E5AAC11E3614}" destId="{9BA36488-D0C9-4055-8B0E-DA9CDB947063}" srcOrd="0" destOrd="0" presId="urn:microsoft.com/office/officeart/2005/8/layout/chevron2"/>
    <dgm:cxn modelId="{0B5FECCD-0A4D-46DC-A5DF-85986A0B7E49}" type="presParOf" srcId="{9BA36488-D0C9-4055-8B0E-DA9CDB947063}" destId="{6612E4CB-BB6B-4053-A40E-E6B91D648E8A}" srcOrd="0" destOrd="0" presId="urn:microsoft.com/office/officeart/2005/8/layout/chevron2"/>
    <dgm:cxn modelId="{95877B43-BB7C-4E37-9AEF-7307555CF3BB}" type="presParOf" srcId="{6612E4CB-BB6B-4053-A40E-E6B91D648E8A}" destId="{0AE7AD67-C836-46B1-9E4D-7D2F728D8BF1}" srcOrd="0" destOrd="0" presId="urn:microsoft.com/office/officeart/2005/8/layout/chevron2"/>
    <dgm:cxn modelId="{E09559ED-72AC-4BE2-A7EF-A74E996FA051}" type="presParOf" srcId="{6612E4CB-BB6B-4053-A40E-E6B91D648E8A}" destId="{D77DFF7C-66A1-4DC6-B812-D8EE98415F10}" srcOrd="1" destOrd="0" presId="urn:microsoft.com/office/officeart/2005/8/layout/chevron2"/>
    <dgm:cxn modelId="{2F2255F9-1536-4B4B-9BF1-19470FC4A8C1}" type="presParOf" srcId="{9BA36488-D0C9-4055-8B0E-DA9CDB947063}" destId="{299B7F15-7149-43A2-9666-6BC26562EBF5}" srcOrd="1" destOrd="0" presId="urn:microsoft.com/office/officeart/2005/8/layout/chevron2"/>
    <dgm:cxn modelId="{D65238F5-5455-4369-B341-9D19203A093A}" type="presParOf" srcId="{9BA36488-D0C9-4055-8B0E-DA9CDB947063}" destId="{082C6618-2099-488D-A882-67DF32883261}" srcOrd="2" destOrd="0" presId="urn:microsoft.com/office/officeart/2005/8/layout/chevron2"/>
    <dgm:cxn modelId="{9AE4A80D-09B0-49F9-8BDB-876B5C8A7A98}" type="presParOf" srcId="{082C6618-2099-488D-A882-67DF32883261}" destId="{AFF6614C-2B63-49E7-B9F5-C18BA6210F0D}" srcOrd="0" destOrd="0" presId="urn:microsoft.com/office/officeart/2005/8/layout/chevron2"/>
    <dgm:cxn modelId="{0EAA2499-99A1-4EF4-A257-2E6E7ADAFF9E}" type="presParOf" srcId="{082C6618-2099-488D-A882-67DF32883261}" destId="{631700B0-A9F3-48FA-AA35-C818025D67D8}" srcOrd="1" destOrd="0" presId="urn:microsoft.com/office/officeart/2005/8/layout/chevron2"/>
    <dgm:cxn modelId="{FE99EBF4-54A1-468F-8544-5DACF3DC2810}" type="presParOf" srcId="{9BA36488-D0C9-4055-8B0E-DA9CDB947063}" destId="{A743D1DD-0F99-4395-BDC4-E217CEF065CA}" srcOrd="3" destOrd="0" presId="urn:microsoft.com/office/officeart/2005/8/layout/chevron2"/>
    <dgm:cxn modelId="{86E970FF-8E28-4E9F-8C4D-FA98CA639ABD}" type="presParOf" srcId="{9BA36488-D0C9-4055-8B0E-DA9CDB947063}" destId="{1179E2D9-1659-4067-8566-7416E4787416}" srcOrd="4" destOrd="0" presId="urn:microsoft.com/office/officeart/2005/8/layout/chevron2"/>
    <dgm:cxn modelId="{1C3CA45D-BFDC-4635-9F4A-C8923A60ACD7}" type="presParOf" srcId="{1179E2D9-1659-4067-8566-7416E4787416}" destId="{F638E7A7-32EF-411C-9779-32F1B2563A7B}" srcOrd="0" destOrd="0" presId="urn:microsoft.com/office/officeart/2005/8/layout/chevron2"/>
    <dgm:cxn modelId="{1F1EF149-D283-4958-ACE0-E6EAA5E38DA9}" type="presParOf" srcId="{1179E2D9-1659-4067-8566-7416E4787416}" destId="{F760B36A-E1D2-4CAC-9259-2D3E809B7DE1}" srcOrd="1" destOrd="0" presId="urn:microsoft.com/office/officeart/2005/8/layout/chevron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CA57E55-D4F4-451A-A5F0-E5AAC11E3614}"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B148C071-CAD2-453A-B41D-8D5C95C0E119}">
      <dgm:prSet phldrT="[Text]">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dirty="0" smtClean="0"/>
            <a:t>1</a:t>
          </a:r>
          <a:endParaRPr lang="en-US" dirty="0"/>
        </a:p>
      </dgm:t>
    </dgm:pt>
    <dgm:pt modelId="{F28EE0D4-FBC6-4898-82C0-C117C4A7565B}" type="parTrans" cxnId="{32174EFF-9B1C-4620-9781-5681722D2436}">
      <dgm:prSet/>
      <dgm:spPr/>
      <dgm:t>
        <a:bodyPr/>
        <a:lstStyle/>
        <a:p>
          <a:endParaRPr lang="en-US"/>
        </a:p>
      </dgm:t>
    </dgm:pt>
    <dgm:pt modelId="{338C3193-E1C0-4071-A43D-47BF6044090E}" type="sibTrans" cxnId="{32174EFF-9B1C-4620-9781-5681722D2436}">
      <dgm:prSet/>
      <dgm:spPr/>
      <dgm:t>
        <a:bodyPr/>
        <a:lstStyle/>
        <a:p>
          <a:endParaRPr lang="en-US"/>
        </a:p>
      </dgm:t>
    </dgm:pt>
    <dgm:pt modelId="{BAC85125-F323-4162-B482-F0E325D51C16}">
      <dgm:prSet phldrT="[Text]"/>
      <dgm:spPr/>
      <dgm:t>
        <a:bodyPr/>
        <a:lstStyle/>
        <a:p>
          <a:r>
            <a:rPr lang="en-US" dirty="0" smtClean="0"/>
            <a:t>Cohort Study</a:t>
          </a:r>
          <a:endParaRPr lang="en-US" dirty="0"/>
        </a:p>
      </dgm:t>
    </dgm:pt>
    <dgm:pt modelId="{9E8A710C-B85A-4FFF-92BA-FBC1ABB10FB2}" type="parTrans" cxnId="{2D3E1AC6-FEC6-4D30-BA85-B2C239F5F86E}">
      <dgm:prSet/>
      <dgm:spPr/>
      <dgm:t>
        <a:bodyPr/>
        <a:lstStyle/>
        <a:p>
          <a:endParaRPr lang="en-US"/>
        </a:p>
      </dgm:t>
    </dgm:pt>
    <dgm:pt modelId="{13369BB6-4BAA-42FC-9665-A1EDA6346552}" type="sibTrans" cxnId="{2D3E1AC6-FEC6-4D30-BA85-B2C239F5F86E}">
      <dgm:prSet/>
      <dgm:spPr/>
      <dgm:t>
        <a:bodyPr/>
        <a:lstStyle/>
        <a:p>
          <a:endParaRPr lang="en-US"/>
        </a:p>
      </dgm:t>
    </dgm:pt>
    <dgm:pt modelId="{840ECC2F-CD88-428A-870B-12D9CBC6EDD4}">
      <dgm:prSet phldrT="[Text]">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dirty="0" smtClean="0"/>
            <a:t>2</a:t>
          </a:r>
          <a:endParaRPr lang="en-US" dirty="0"/>
        </a:p>
      </dgm:t>
    </dgm:pt>
    <dgm:pt modelId="{8DBAE5E0-5E9A-44AA-82C8-11A5BE59B7FB}" type="parTrans" cxnId="{AEFA685A-2E28-41B4-97A4-0A71447F000D}">
      <dgm:prSet/>
      <dgm:spPr/>
      <dgm:t>
        <a:bodyPr/>
        <a:lstStyle/>
        <a:p>
          <a:endParaRPr lang="en-US"/>
        </a:p>
      </dgm:t>
    </dgm:pt>
    <dgm:pt modelId="{C640FD7E-16FE-4400-B220-6E9905200C37}" type="sibTrans" cxnId="{AEFA685A-2E28-41B4-97A4-0A71447F000D}">
      <dgm:prSet/>
      <dgm:spPr/>
      <dgm:t>
        <a:bodyPr/>
        <a:lstStyle/>
        <a:p>
          <a:endParaRPr lang="en-US"/>
        </a:p>
      </dgm:t>
    </dgm:pt>
    <dgm:pt modelId="{A66936A1-0DAB-47DD-960F-DE6546CBF4DC}">
      <dgm:prSet phldrT="[Text]"/>
      <dgm:spPr/>
      <dgm:t>
        <a:bodyPr/>
        <a:lstStyle/>
        <a:p>
          <a:r>
            <a:rPr lang="en-US" dirty="0" smtClean="0"/>
            <a:t>Implementation Study</a:t>
          </a:r>
          <a:endParaRPr lang="en-US" dirty="0"/>
        </a:p>
      </dgm:t>
    </dgm:pt>
    <dgm:pt modelId="{6DFCD4BA-1697-4B5B-A4EB-CC204649D0F3}" type="parTrans" cxnId="{0C0B7B64-04C9-48B1-9D26-58A8776F9474}">
      <dgm:prSet/>
      <dgm:spPr/>
      <dgm:t>
        <a:bodyPr/>
        <a:lstStyle/>
        <a:p>
          <a:endParaRPr lang="en-US"/>
        </a:p>
      </dgm:t>
    </dgm:pt>
    <dgm:pt modelId="{2E8635CE-C44D-4220-A5FD-88F6AF8F37FB}" type="sibTrans" cxnId="{0C0B7B64-04C9-48B1-9D26-58A8776F9474}">
      <dgm:prSet/>
      <dgm:spPr/>
      <dgm:t>
        <a:bodyPr/>
        <a:lstStyle/>
        <a:p>
          <a:endParaRPr lang="en-US"/>
        </a:p>
      </dgm:t>
    </dgm:pt>
    <dgm:pt modelId="{75DDF2A1-3A3A-4617-AA92-FC68F37977DF}">
      <dgm:prSet phldrT="[Text]">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dirty="0" smtClean="0"/>
            <a:t>3</a:t>
          </a:r>
          <a:endParaRPr lang="en-US" dirty="0"/>
        </a:p>
      </dgm:t>
    </dgm:pt>
    <dgm:pt modelId="{AEE8EAEF-4949-47E3-9F7B-4B839545F6CC}" type="parTrans" cxnId="{F9ED90CB-5640-4782-BC99-5C726A4B438F}">
      <dgm:prSet/>
      <dgm:spPr/>
      <dgm:t>
        <a:bodyPr/>
        <a:lstStyle/>
        <a:p>
          <a:endParaRPr lang="en-US"/>
        </a:p>
      </dgm:t>
    </dgm:pt>
    <dgm:pt modelId="{A025BFE5-32EF-4190-95A5-5EBB382CD23E}" type="sibTrans" cxnId="{F9ED90CB-5640-4782-BC99-5C726A4B438F}">
      <dgm:prSet/>
      <dgm:spPr/>
      <dgm:t>
        <a:bodyPr/>
        <a:lstStyle/>
        <a:p>
          <a:endParaRPr lang="en-US"/>
        </a:p>
      </dgm:t>
    </dgm:pt>
    <dgm:pt modelId="{C22263F0-D9E1-4D43-984D-32BE35A95528}">
      <dgm:prSet phldrT="[Text]"/>
      <dgm:spPr/>
      <dgm:t>
        <a:bodyPr/>
        <a:lstStyle/>
        <a:p>
          <a:r>
            <a:rPr lang="en-US" dirty="0" smtClean="0"/>
            <a:t>Randomized Control Study</a:t>
          </a:r>
          <a:endParaRPr lang="en-US" dirty="0"/>
        </a:p>
      </dgm:t>
    </dgm:pt>
    <dgm:pt modelId="{E9742D6D-9062-4AAF-8C80-161667B165D2}" type="parTrans" cxnId="{475AFDAA-4A4D-4751-945E-0F01647D0D65}">
      <dgm:prSet/>
      <dgm:spPr/>
      <dgm:t>
        <a:bodyPr/>
        <a:lstStyle/>
        <a:p>
          <a:endParaRPr lang="en-US"/>
        </a:p>
      </dgm:t>
    </dgm:pt>
    <dgm:pt modelId="{6E14FA02-D9D7-495B-8D5C-AA17744F95EE}" type="sibTrans" cxnId="{475AFDAA-4A4D-4751-945E-0F01647D0D65}">
      <dgm:prSet/>
      <dgm:spPr/>
      <dgm:t>
        <a:bodyPr/>
        <a:lstStyle/>
        <a:p>
          <a:endParaRPr lang="en-US"/>
        </a:p>
      </dgm:t>
    </dgm:pt>
    <dgm:pt modelId="{9BA36488-D0C9-4055-8B0E-DA9CDB947063}" type="pres">
      <dgm:prSet presAssocID="{2CA57E55-D4F4-451A-A5F0-E5AAC11E3614}" presName="linearFlow" presStyleCnt="0">
        <dgm:presLayoutVars>
          <dgm:dir/>
          <dgm:animLvl val="lvl"/>
          <dgm:resizeHandles val="exact"/>
        </dgm:presLayoutVars>
      </dgm:prSet>
      <dgm:spPr/>
      <dgm:t>
        <a:bodyPr/>
        <a:lstStyle/>
        <a:p>
          <a:endParaRPr lang="en-US"/>
        </a:p>
      </dgm:t>
    </dgm:pt>
    <dgm:pt modelId="{6612E4CB-BB6B-4053-A40E-E6B91D648E8A}" type="pres">
      <dgm:prSet presAssocID="{B148C071-CAD2-453A-B41D-8D5C95C0E119}" presName="composite" presStyleCnt="0"/>
      <dgm:spPr/>
    </dgm:pt>
    <dgm:pt modelId="{0AE7AD67-C836-46B1-9E4D-7D2F728D8BF1}" type="pres">
      <dgm:prSet presAssocID="{B148C071-CAD2-453A-B41D-8D5C95C0E119}" presName="parentText" presStyleLbl="alignNode1" presStyleIdx="0" presStyleCnt="3">
        <dgm:presLayoutVars>
          <dgm:chMax val="1"/>
          <dgm:bulletEnabled val="1"/>
        </dgm:presLayoutVars>
      </dgm:prSet>
      <dgm:spPr/>
      <dgm:t>
        <a:bodyPr/>
        <a:lstStyle/>
        <a:p>
          <a:endParaRPr lang="en-US"/>
        </a:p>
      </dgm:t>
    </dgm:pt>
    <dgm:pt modelId="{D77DFF7C-66A1-4DC6-B812-D8EE98415F10}" type="pres">
      <dgm:prSet presAssocID="{B148C071-CAD2-453A-B41D-8D5C95C0E119}" presName="descendantText" presStyleLbl="alignAcc1" presStyleIdx="0" presStyleCnt="3">
        <dgm:presLayoutVars>
          <dgm:bulletEnabled val="1"/>
        </dgm:presLayoutVars>
      </dgm:prSet>
      <dgm:spPr/>
      <dgm:t>
        <a:bodyPr/>
        <a:lstStyle/>
        <a:p>
          <a:endParaRPr lang="en-US"/>
        </a:p>
      </dgm:t>
    </dgm:pt>
    <dgm:pt modelId="{299B7F15-7149-43A2-9666-6BC26562EBF5}" type="pres">
      <dgm:prSet presAssocID="{338C3193-E1C0-4071-A43D-47BF6044090E}" presName="sp" presStyleCnt="0"/>
      <dgm:spPr/>
    </dgm:pt>
    <dgm:pt modelId="{082C6618-2099-488D-A882-67DF32883261}" type="pres">
      <dgm:prSet presAssocID="{840ECC2F-CD88-428A-870B-12D9CBC6EDD4}" presName="composite" presStyleCnt="0"/>
      <dgm:spPr/>
    </dgm:pt>
    <dgm:pt modelId="{AFF6614C-2B63-49E7-B9F5-C18BA6210F0D}" type="pres">
      <dgm:prSet presAssocID="{840ECC2F-CD88-428A-870B-12D9CBC6EDD4}" presName="parentText" presStyleLbl="alignNode1" presStyleIdx="1" presStyleCnt="3">
        <dgm:presLayoutVars>
          <dgm:chMax val="1"/>
          <dgm:bulletEnabled val="1"/>
        </dgm:presLayoutVars>
      </dgm:prSet>
      <dgm:spPr/>
      <dgm:t>
        <a:bodyPr/>
        <a:lstStyle/>
        <a:p>
          <a:endParaRPr lang="en-US"/>
        </a:p>
      </dgm:t>
    </dgm:pt>
    <dgm:pt modelId="{631700B0-A9F3-48FA-AA35-C818025D67D8}" type="pres">
      <dgm:prSet presAssocID="{840ECC2F-CD88-428A-870B-12D9CBC6EDD4}" presName="descendantText" presStyleLbl="alignAcc1" presStyleIdx="1" presStyleCnt="3">
        <dgm:presLayoutVars>
          <dgm:bulletEnabled val="1"/>
        </dgm:presLayoutVars>
      </dgm:prSet>
      <dgm:spPr/>
      <dgm:t>
        <a:bodyPr/>
        <a:lstStyle/>
        <a:p>
          <a:endParaRPr lang="en-US"/>
        </a:p>
      </dgm:t>
    </dgm:pt>
    <dgm:pt modelId="{A743D1DD-0F99-4395-BDC4-E217CEF065CA}" type="pres">
      <dgm:prSet presAssocID="{C640FD7E-16FE-4400-B220-6E9905200C37}" presName="sp" presStyleCnt="0"/>
      <dgm:spPr/>
    </dgm:pt>
    <dgm:pt modelId="{1179E2D9-1659-4067-8566-7416E4787416}" type="pres">
      <dgm:prSet presAssocID="{75DDF2A1-3A3A-4617-AA92-FC68F37977DF}" presName="composite" presStyleCnt="0"/>
      <dgm:spPr/>
    </dgm:pt>
    <dgm:pt modelId="{F638E7A7-32EF-411C-9779-32F1B2563A7B}" type="pres">
      <dgm:prSet presAssocID="{75DDF2A1-3A3A-4617-AA92-FC68F37977DF}" presName="parentText" presStyleLbl="alignNode1" presStyleIdx="2" presStyleCnt="3" custLinFactNeighborY="277">
        <dgm:presLayoutVars>
          <dgm:chMax val="1"/>
          <dgm:bulletEnabled val="1"/>
        </dgm:presLayoutVars>
      </dgm:prSet>
      <dgm:spPr/>
      <dgm:t>
        <a:bodyPr/>
        <a:lstStyle/>
        <a:p>
          <a:endParaRPr lang="en-US"/>
        </a:p>
      </dgm:t>
    </dgm:pt>
    <dgm:pt modelId="{F760B36A-E1D2-4CAC-9259-2D3E809B7DE1}" type="pres">
      <dgm:prSet presAssocID="{75DDF2A1-3A3A-4617-AA92-FC68F37977DF}" presName="descendantText" presStyleLbl="alignAcc1" presStyleIdx="2" presStyleCnt="3">
        <dgm:presLayoutVars>
          <dgm:bulletEnabled val="1"/>
        </dgm:presLayoutVars>
      </dgm:prSet>
      <dgm:spPr/>
      <dgm:t>
        <a:bodyPr/>
        <a:lstStyle/>
        <a:p>
          <a:endParaRPr lang="en-US"/>
        </a:p>
      </dgm:t>
    </dgm:pt>
  </dgm:ptLst>
  <dgm:cxnLst>
    <dgm:cxn modelId="{2E901B41-C126-4431-999D-1087298050F6}" type="presOf" srcId="{840ECC2F-CD88-428A-870B-12D9CBC6EDD4}" destId="{AFF6614C-2B63-49E7-B9F5-C18BA6210F0D}" srcOrd="0" destOrd="0" presId="urn:microsoft.com/office/officeart/2005/8/layout/chevron2"/>
    <dgm:cxn modelId="{32174EFF-9B1C-4620-9781-5681722D2436}" srcId="{2CA57E55-D4F4-451A-A5F0-E5AAC11E3614}" destId="{B148C071-CAD2-453A-B41D-8D5C95C0E119}" srcOrd="0" destOrd="0" parTransId="{F28EE0D4-FBC6-4898-82C0-C117C4A7565B}" sibTransId="{338C3193-E1C0-4071-A43D-47BF6044090E}"/>
    <dgm:cxn modelId="{AEFA685A-2E28-41B4-97A4-0A71447F000D}" srcId="{2CA57E55-D4F4-451A-A5F0-E5AAC11E3614}" destId="{840ECC2F-CD88-428A-870B-12D9CBC6EDD4}" srcOrd="1" destOrd="0" parTransId="{8DBAE5E0-5E9A-44AA-82C8-11A5BE59B7FB}" sibTransId="{C640FD7E-16FE-4400-B220-6E9905200C37}"/>
    <dgm:cxn modelId="{CD5A3135-BB45-46F1-BA23-83A034E9CD33}" type="presOf" srcId="{BAC85125-F323-4162-B482-F0E325D51C16}" destId="{D77DFF7C-66A1-4DC6-B812-D8EE98415F10}" srcOrd="0" destOrd="0" presId="urn:microsoft.com/office/officeart/2005/8/layout/chevron2"/>
    <dgm:cxn modelId="{475AFDAA-4A4D-4751-945E-0F01647D0D65}" srcId="{75DDF2A1-3A3A-4617-AA92-FC68F37977DF}" destId="{C22263F0-D9E1-4D43-984D-32BE35A95528}" srcOrd="0" destOrd="0" parTransId="{E9742D6D-9062-4AAF-8C80-161667B165D2}" sibTransId="{6E14FA02-D9D7-495B-8D5C-AA17744F95EE}"/>
    <dgm:cxn modelId="{0C0B7B64-04C9-48B1-9D26-58A8776F9474}" srcId="{840ECC2F-CD88-428A-870B-12D9CBC6EDD4}" destId="{A66936A1-0DAB-47DD-960F-DE6546CBF4DC}" srcOrd="0" destOrd="0" parTransId="{6DFCD4BA-1697-4B5B-A4EB-CC204649D0F3}" sibTransId="{2E8635CE-C44D-4220-A5FD-88F6AF8F37FB}"/>
    <dgm:cxn modelId="{902C4130-5AA5-4CA7-BA1A-BA002560FF8B}" type="presOf" srcId="{C22263F0-D9E1-4D43-984D-32BE35A95528}" destId="{F760B36A-E1D2-4CAC-9259-2D3E809B7DE1}" srcOrd="0" destOrd="0" presId="urn:microsoft.com/office/officeart/2005/8/layout/chevron2"/>
    <dgm:cxn modelId="{E26B8040-CB7F-4525-8FBC-F4E2B6E9BE43}" type="presOf" srcId="{A66936A1-0DAB-47DD-960F-DE6546CBF4DC}" destId="{631700B0-A9F3-48FA-AA35-C818025D67D8}" srcOrd="0" destOrd="0" presId="urn:microsoft.com/office/officeart/2005/8/layout/chevron2"/>
    <dgm:cxn modelId="{EE9782A1-A5C1-48C9-B290-FA7E087AB204}" type="presOf" srcId="{B148C071-CAD2-453A-B41D-8D5C95C0E119}" destId="{0AE7AD67-C836-46B1-9E4D-7D2F728D8BF1}" srcOrd="0" destOrd="0" presId="urn:microsoft.com/office/officeart/2005/8/layout/chevron2"/>
    <dgm:cxn modelId="{F9ED90CB-5640-4782-BC99-5C726A4B438F}" srcId="{2CA57E55-D4F4-451A-A5F0-E5AAC11E3614}" destId="{75DDF2A1-3A3A-4617-AA92-FC68F37977DF}" srcOrd="2" destOrd="0" parTransId="{AEE8EAEF-4949-47E3-9F7B-4B839545F6CC}" sibTransId="{A025BFE5-32EF-4190-95A5-5EBB382CD23E}"/>
    <dgm:cxn modelId="{2D3E1AC6-FEC6-4D30-BA85-B2C239F5F86E}" srcId="{B148C071-CAD2-453A-B41D-8D5C95C0E119}" destId="{BAC85125-F323-4162-B482-F0E325D51C16}" srcOrd="0" destOrd="0" parTransId="{9E8A710C-B85A-4FFF-92BA-FBC1ABB10FB2}" sibTransId="{13369BB6-4BAA-42FC-9665-A1EDA6346552}"/>
    <dgm:cxn modelId="{50A23B6A-3496-45B0-BD71-4045570EF614}" type="presOf" srcId="{75DDF2A1-3A3A-4617-AA92-FC68F37977DF}" destId="{F638E7A7-32EF-411C-9779-32F1B2563A7B}" srcOrd="0" destOrd="0" presId="urn:microsoft.com/office/officeart/2005/8/layout/chevron2"/>
    <dgm:cxn modelId="{57AB5281-8730-4765-9D62-ABBC64435F15}" type="presOf" srcId="{2CA57E55-D4F4-451A-A5F0-E5AAC11E3614}" destId="{9BA36488-D0C9-4055-8B0E-DA9CDB947063}" srcOrd="0" destOrd="0" presId="urn:microsoft.com/office/officeart/2005/8/layout/chevron2"/>
    <dgm:cxn modelId="{0B5FECCD-0A4D-46DC-A5DF-85986A0B7E49}" type="presParOf" srcId="{9BA36488-D0C9-4055-8B0E-DA9CDB947063}" destId="{6612E4CB-BB6B-4053-A40E-E6B91D648E8A}" srcOrd="0" destOrd="0" presId="urn:microsoft.com/office/officeart/2005/8/layout/chevron2"/>
    <dgm:cxn modelId="{95877B43-BB7C-4E37-9AEF-7307555CF3BB}" type="presParOf" srcId="{6612E4CB-BB6B-4053-A40E-E6B91D648E8A}" destId="{0AE7AD67-C836-46B1-9E4D-7D2F728D8BF1}" srcOrd="0" destOrd="0" presId="urn:microsoft.com/office/officeart/2005/8/layout/chevron2"/>
    <dgm:cxn modelId="{E09559ED-72AC-4BE2-A7EF-A74E996FA051}" type="presParOf" srcId="{6612E4CB-BB6B-4053-A40E-E6B91D648E8A}" destId="{D77DFF7C-66A1-4DC6-B812-D8EE98415F10}" srcOrd="1" destOrd="0" presId="urn:microsoft.com/office/officeart/2005/8/layout/chevron2"/>
    <dgm:cxn modelId="{2F2255F9-1536-4B4B-9BF1-19470FC4A8C1}" type="presParOf" srcId="{9BA36488-D0C9-4055-8B0E-DA9CDB947063}" destId="{299B7F15-7149-43A2-9666-6BC26562EBF5}" srcOrd="1" destOrd="0" presId="urn:microsoft.com/office/officeart/2005/8/layout/chevron2"/>
    <dgm:cxn modelId="{D65238F5-5455-4369-B341-9D19203A093A}" type="presParOf" srcId="{9BA36488-D0C9-4055-8B0E-DA9CDB947063}" destId="{082C6618-2099-488D-A882-67DF32883261}" srcOrd="2" destOrd="0" presId="urn:microsoft.com/office/officeart/2005/8/layout/chevron2"/>
    <dgm:cxn modelId="{9AE4A80D-09B0-49F9-8BDB-876B5C8A7A98}" type="presParOf" srcId="{082C6618-2099-488D-A882-67DF32883261}" destId="{AFF6614C-2B63-49E7-B9F5-C18BA6210F0D}" srcOrd="0" destOrd="0" presId="urn:microsoft.com/office/officeart/2005/8/layout/chevron2"/>
    <dgm:cxn modelId="{0EAA2499-99A1-4EF4-A257-2E6E7ADAFF9E}" type="presParOf" srcId="{082C6618-2099-488D-A882-67DF32883261}" destId="{631700B0-A9F3-48FA-AA35-C818025D67D8}" srcOrd="1" destOrd="0" presId="urn:microsoft.com/office/officeart/2005/8/layout/chevron2"/>
    <dgm:cxn modelId="{FE99EBF4-54A1-468F-8544-5DACF3DC2810}" type="presParOf" srcId="{9BA36488-D0C9-4055-8B0E-DA9CDB947063}" destId="{A743D1DD-0F99-4395-BDC4-E217CEF065CA}" srcOrd="3" destOrd="0" presId="urn:microsoft.com/office/officeart/2005/8/layout/chevron2"/>
    <dgm:cxn modelId="{86E970FF-8E28-4E9F-8C4D-FA98CA639ABD}" type="presParOf" srcId="{9BA36488-D0C9-4055-8B0E-DA9CDB947063}" destId="{1179E2D9-1659-4067-8566-7416E4787416}" srcOrd="4" destOrd="0" presId="urn:microsoft.com/office/officeart/2005/8/layout/chevron2"/>
    <dgm:cxn modelId="{1C3CA45D-BFDC-4635-9F4A-C8923A60ACD7}" type="presParOf" srcId="{1179E2D9-1659-4067-8566-7416E4787416}" destId="{F638E7A7-32EF-411C-9779-32F1B2563A7B}" srcOrd="0" destOrd="0" presId="urn:microsoft.com/office/officeart/2005/8/layout/chevron2"/>
    <dgm:cxn modelId="{1F1EF149-D283-4958-ACE0-E6EAA5E38DA9}" type="presParOf" srcId="{1179E2D9-1659-4067-8566-7416E4787416}" destId="{F760B36A-E1D2-4CAC-9259-2D3E809B7DE1}" srcOrd="1" destOrd="0" presId="urn:microsoft.com/office/officeart/2005/8/layout/chevron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CA57E55-D4F4-451A-A5F0-E5AAC11E3614}"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B148C071-CAD2-453A-B41D-8D5C95C0E119}">
      <dgm:prSet phldrT="[Text]">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dirty="0" smtClean="0"/>
            <a:t>1</a:t>
          </a:r>
          <a:endParaRPr lang="en-US" dirty="0"/>
        </a:p>
      </dgm:t>
    </dgm:pt>
    <dgm:pt modelId="{F28EE0D4-FBC6-4898-82C0-C117C4A7565B}" type="parTrans" cxnId="{32174EFF-9B1C-4620-9781-5681722D2436}">
      <dgm:prSet/>
      <dgm:spPr/>
      <dgm:t>
        <a:bodyPr/>
        <a:lstStyle/>
        <a:p>
          <a:endParaRPr lang="en-US"/>
        </a:p>
      </dgm:t>
    </dgm:pt>
    <dgm:pt modelId="{338C3193-E1C0-4071-A43D-47BF6044090E}" type="sibTrans" cxnId="{32174EFF-9B1C-4620-9781-5681722D2436}">
      <dgm:prSet/>
      <dgm:spPr/>
      <dgm:t>
        <a:bodyPr/>
        <a:lstStyle/>
        <a:p>
          <a:endParaRPr lang="en-US"/>
        </a:p>
      </dgm:t>
    </dgm:pt>
    <dgm:pt modelId="{BAC85125-F323-4162-B482-F0E325D51C16}">
      <dgm:prSet phldrT="[Text]"/>
      <dgm:spPr/>
      <dgm:t>
        <a:bodyPr/>
        <a:lstStyle/>
        <a:p>
          <a:r>
            <a:rPr lang="en-US" dirty="0" smtClean="0"/>
            <a:t>Cohort Study</a:t>
          </a:r>
          <a:endParaRPr lang="en-US" dirty="0"/>
        </a:p>
      </dgm:t>
    </dgm:pt>
    <dgm:pt modelId="{9E8A710C-B85A-4FFF-92BA-FBC1ABB10FB2}" type="parTrans" cxnId="{2D3E1AC6-FEC6-4D30-BA85-B2C239F5F86E}">
      <dgm:prSet/>
      <dgm:spPr/>
      <dgm:t>
        <a:bodyPr/>
        <a:lstStyle/>
        <a:p>
          <a:endParaRPr lang="en-US"/>
        </a:p>
      </dgm:t>
    </dgm:pt>
    <dgm:pt modelId="{13369BB6-4BAA-42FC-9665-A1EDA6346552}" type="sibTrans" cxnId="{2D3E1AC6-FEC6-4D30-BA85-B2C239F5F86E}">
      <dgm:prSet/>
      <dgm:spPr/>
      <dgm:t>
        <a:bodyPr/>
        <a:lstStyle/>
        <a:p>
          <a:endParaRPr lang="en-US"/>
        </a:p>
      </dgm:t>
    </dgm:pt>
    <dgm:pt modelId="{840ECC2F-CD88-428A-870B-12D9CBC6EDD4}">
      <dgm:prSet phldrT="[Text]">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dirty="0" smtClean="0"/>
            <a:t>2</a:t>
          </a:r>
          <a:endParaRPr lang="en-US" dirty="0"/>
        </a:p>
      </dgm:t>
    </dgm:pt>
    <dgm:pt modelId="{8DBAE5E0-5E9A-44AA-82C8-11A5BE59B7FB}" type="parTrans" cxnId="{AEFA685A-2E28-41B4-97A4-0A71447F000D}">
      <dgm:prSet/>
      <dgm:spPr/>
      <dgm:t>
        <a:bodyPr/>
        <a:lstStyle/>
        <a:p>
          <a:endParaRPr lang="en-US"/>
        </a:p>
      </dgm:t>
    </dgm:pt>
    <dgm:pt modelId="{C640FD7E-16FE-4400-B220-6E9905200C37}" type="sibTrans" cxnId="{AEFA685A-2E28-41B4-97A4-0A71447F000D}">
      <dgm:prSet/>
      <dgm:spPr/>
      <dgm:t>
        <a:bodyPr/>
        <a:lstStyle/>
        <a:p>
          <a:endParaRPr lang="en-US"/>
        </a:p>
      </dgm:t>
    </dgm:pt>
    <dgm:pt modelId="{A66936A1-0DAB-47DD-960F-DE6546CBF4DC}">
      <dgm:prSet phldrT="[Text]"/>
      <dgm:spPr/>
      <dgm:t>
        <a:bodyPr/>
        <a:lstStyle/>
        <a:p>
          <a:r>
            <a:rPr lang="en-US" dirty="0" smtClean="0"/>
            <a:t>Implementation Study</a:t>
          </a:r>
          <a:endParaRPr lang="en-US" dirty="0"/>
        </a:p>
      </dgm:t>
    </dgm:pt>
    <dgm:pt modelId="{6DFCD4BA-1697-4B5B-A4EB-CC204649D0F3}" type="parTrans" cxnId="{0C0B7B64-04C9-48B1-9D26-58A8776F9474}">
      <dgm:prSet/>
      <dgm:spPr/>
      <dgm:t>
        <a:bodyPr/>
        <a:lstStyle/>
        <a:p>
          <a:endParaRPr lang="en-US"/>
        </a:p>
      </dgm:t>
    </dgm:pt>
    <dgm:pt modelId="{2E8635CE-C44D-4220-A5FD-88F6AF8F37FB}" type="sibTrans" cxnId="{0C0B7B64-04C9-48B1-9D26-58A8776F9474}">
      <dgm:prSet/>
      <dgm:spPr/>
      <dgm:t>
        <a:bodyPr/>
        <a:lstStyle/>
        <a:p>
          <a:endParaRPr lang="en-US"/>
        </a:p>
      </dgm:t>
    </dgm:pt>
    <dgm:pt modelId="{75DDF2A1-3A3A-4617-AA92-FC68F37977DF}">
      <dgm:prSet phldrT="[Text]">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dirty="0" smtClean="0"/>
            <a:t>3</a:t>
          </a:r>
          <a:endParaRPr lang="en-US" dirty="0"/>
        </a:p>
      </dgm:t>
    </dgm:pt>
    <dgm:pt modelId="{AEE8EAEF-4949-47E3-9F7B-4B839545F6CC}" type="parTrans" cxnId="{F9ED90CB-5640-4782-BC99-5C726A4B438F}">
      <dgm:prSet/>
      <dgm:spPr/>
      <dgm:t>
        <a:bodyPr/>
        <a:lstStyle/>
        <a:p>
          <a:endParaRPr lang="en-US"/>
        </a:p>
      </dgm:t>
    </dgm:pt>
    <dgm:pt modelId="{A025BFE5-32EF-4190-95A5-5EBB382CD23E}" type="sibTrans" cxnId="{F9ED90CB-5640-4782-BC99-5C726A4B438F}">
      <dgm:prSet/>
      <dgm:spPr/>
      <dgm:t>
        <a:bodyPr/>
        <a:lstStyle/>
        <a:p>
          <a:endParaRPr lang="en-US"/>
        </a:p>
      </dgm:t>
    </dgm:pt>
    <dgm:pt modelId="{C22263F0-D9E1-4D43-984D-32BE35A95528}">
      <dgm:prSet phldrT="[Text]"/>
      <dgm:spPr/>
      <dgm:t>
        <a:bodyPr/>
        <a:lstStyle/>
        <a:p>
          <a:r>
            <a:rPr lang="en-US" dirty="0" smtClean="0"/>
            <a:t>Randomized Control Study</a:t>
          </a:r>
          <a:endParaRPr lang="en-US" dirty="0"/>
        </a:p>
      </dgm:t>
    </dgm:pt>
    <dgm:pt modelId="{E9742D6D-9062-4AAF-8C80-161667B165D2}" type="parTrans" cxnId="{475AFDAA-4A4D-4751-945E-0F01647D0D65}">
      <dgm:prSet/>
      <dgm:spPr/>
      <dgm:t>
        <a:bodyPr/>
        <a:lstStyle/>
        <a:p>
          <a:endParaRPr lang="en-US"/>
        </a:p>
      </dgm:t>
    </dgm:pt>
    <dgm:pt modelId="{6E14FA02-D9D7-495B-8D5C-AA17744F95EE}" type="sibTrans" cxnId="{475AFDAA-4A4D-4751-945E-0F01647D0D65}">
      <dgm:prSet/>
      <dgm:spPr/>
      <dgm:t>
        <a:bodyPr/>
        <a:lstStyle/>
        <a:p>
          <a:endParaRPr lang="en-US"/>
        </a:p>
      </dgm:t>
    </dgm:pt>
    <dgm:pt modelId="{9BA36488-D0C9-4055-8B0E-DA9CDB947063}" type="pres">
      <dgm:prSet presAssocID="{2CA57E55-D4F4-451A-A5F0-E5AAC11E3614}" presName="linearFlow" presStyleCnt="0">
        <dgm:presLayoutVars>
          <dgm:dir/>
          <dgm:animLvl val="lvl"/>
          <dgm:resizeHandles val="exact"/>
        </dgm:presLayoutVars>
      </dgm:prSet>
      <dgm:spPr/>
      <dgm:t>
        <a:bodyPr/>
        <a:lstStyle/>
        <a:p>
          <a:endParaRPr lang="en-US"/>
        </a:p>
      </dgm:t>
    </dgm:pt>
    <dgm:pt modelId="{6612E4CB-BB6B-4053-A40E-E6B91D648E8A}" type="pres">
      <dgm:prSet presAssocID="{B148C071-CAD2-453A-B41D-8D5C95C0E119}" presName="composite" presStyleCnt="0"/>
      <dgm:spPr/>
    </dgm:pt>
    <dgm:pt modelId="{0AE7AD67-C836-46B1-9E4D-7D2F728D8BF1}" type="pres">
      <dgm:prSet presAssocID="{B148C071-CAD2-453A-B41D-8D5C95C0E119}" presName="parentText" presStyleLbl="alignNode1" presStyleIdx="0" presStyleCnt="3">
        <dgm:presLayoutVars>
          <dgm:chMax val="1"/>
          <dgm:bulletEnabled val="1"/>
        </dgm:presLayoutVars>
      </dgm:prSet>
      <dgm:spPr/>
      <dgm:t>
        <a:bodyPr/>
        <a:lstStyle/>
        <a:p>
          <a:endParaRPr lang="en-US"/>
        </a:p>
      </dgm:t>
    </dgm:pt>
    <dgm:pt modelId="{D77DFF7C-66A1-4DC6-B812-D8EE98415F10}" type="pres">
      <dgm:prSet presAssocID="{B148C071-CAD2-453A-B41D-8D5C95C0E119}" presName="descendantText" presStyleLbl="alignAcc1" presStyleIdx="0" presStyleCnt="3">
        <dgm:presLayoutVars>
          <dgm:bulletEnabled val="1"/>
        </dgm:presLayoutVars>
      </dgm:prSet>
      <dgm:spPr/>
      <dgm:t>
        <a:bodyPr/>
        <a:lstStyle/>
        <a:p>
          <a:endParaRPr lang="en-US"/>
        </a:p>
      </dgm:t>
    </dgm:pt>
    <dgm:pt modelId="{299B7F15-7149-43A2-9666-6BC26562EBF5}" type="pres">
      <dgm:prSet presAssocID="{338C3193-E1C0-4071-A43D-47BF6044090E}" presName="sp" presStyleCnt="0"/>
      <dgm:spPr/>
    </dgm:pt>
    <dgm:pt modelId="{082C6618-2099-488D-A882-67DF32883261}" type="pres">
      <dgm:prSet presAssocID="{840ECC2F-CD88-428A-870B-12D9CBC6EDD4}" presName="composite" presStyleCnt="0"/>
      <dgm:spPr/>
    </dgm:pt>
    <dgm:pt modelId="{AFF6614C-2B63-49E7-B9F5-C18BA6210F0D}" type="pres">
      <dgm:prSet presAssocID="{840ECC2F-CD88-428A-870B-12D9CBC6EDD4}" presName="parentText" presStyleLbl="alignNode1" presStyleIdx="1" presStyleCnt="3">
        <dgm:presLayoutVars>
          <dgm:chMax val="1"/>
          <dgm:bulletEnabled val="1"/>
        </dgm:presLayoutVars>
      </dgm:prSet>
      <dgm:spPr/>
      <dgm:t>
        <a:bodyPr/>
        <a:lstStyle/>
        <a:p>
          <a:endParaRPr lang="en-US"/>
        </a:p>
      </dgm:t>
    </dgm:pt>
    <dgm:pt modelId="{631700B0-A9F3-48FA-AA35-C818025D67D8}" type="pres">
      <dgm:prSet presAssocID="{840ECC2F-CD88-428A-870B-12D9CBC6EDD4}" presName="descendantText" presStyleLbl="alignAcc1" presStyleIdx="1" presStyleCnt="3">
        <dgm:presLayoutVars>
          <dgm:bulletEnabled val="1"/>
        </dgm:presLayoutVars>
      </dgm:prSet>
      <dgm:spPr/>
      <dgm:t>
        <a:bodyPr/>
        <a:lstStyle/>
        <a:p>
          <a:endParaRPr lang="en-US"/>
        </a:p>
      </dgm:t>
    </dgm:pt>
    <dgm:pt modelId="{A743D1DD-0F99-4395-BDC4-E217CEF065CA}" type="pres">
      <dgm:prSet presAssocID="{C640FD7E-16FE-4400-B220-6E9905200C37}" presName="sp" presStyleCnt="0"/>
      <dgm:spPr/>
    </dgm:pt>
    <dgm:pt modelId="{1179E2D9-1659-4067-8566-7416E4787416}" type="pres">
      <dgm:prSet presAssocID="{75DDF2A1-3A3A-4617-AA92-FC68F37977DF}" presName="composite" presStyleCnt="0"/>
      <dgm:spPr/>
    </dgm:pt>
    <dgm:pt modelId="{F638E7A7-32EF-411C-9779-32F1B2563A7B}" type="pres">
      <dgm:prSet presAssocID="{75DDF2A1-3A3A-4617-AA92-FC68F37977DF}" presName="parentText" presStyleLbl="alignNode1" presStyleIdx="2" presStyleCnt="3" custLinFactNeighborY="277">
        <dgm:presLayoutVars>
          <dgm:chMax val="1"/>
          <dgm:bulletEnabled val="1"/>
        </dgm:presLayoutVars>
      </dgm:prSet>
      <dgm:spPr/>
      <dgm:t>
        <a:bodyPr/>
        <a:lstStyle/>
        <a:p>
          <a:endParaRPr lang="en-US"/>
        </a:p>
      </dgm:t>
    </dgm:pt>
    <dgm:pt modelId="{F760B36A-E1D2-4CAC-9259-2D3E809B7DE1}" type="pres">
      <dgm:prSet presAssocID="{75DDF2A1-3A3A-4617-AA92-FC68F37977DF}" presName="descendantText" presStyleLbl="alignAcc1" presStyleIdx="2" presStyleCnt="3">
        <dgm:presLayoutVars>
          <dgm:bulletEnabled val="1"/>
        </dgm:presLayoutVars>
      </dgm:prSet>
      <dgm:spPr/>
      <dgm:t>
        <a:bodyPr/>
        <a:lstStyle/>
        <a:p>
          <a:endParaRPr lang="en-US"/>
        </a:p>
      </dgm:t>
    </dgm:pt>
  </dgm:ptLst>
  <dgm:cxnLst>
    <dgm:cxn modelId="{2E901B41-C126-4431-999D-1087298050F6}" type="presOf" srcId="{840ECC2F-CD88-428A-870B-12D9CBC6EDD4}" destId="{AFF6614C-2B63-49E7-B9F5-C18BA6210F0D}" srcOrd="0" destOrd="0" presId="urn:microsoft.com/office/officeart/2005/8/layout/chevron2"/>
    <dgm:cxn modelId="{32174EFF-9B1C-4620-9781-5681722D2436}" srcId="{2CA57E55-D4F4-451A-A5F0-E5AAC11E3614}" destId="{B148C071-CAD2-453A-B41D-8D5C95C0E119}" srcOrd="0" destOrd="0" parTransId="{F28EE0D4-FBC6-4898-82C0-C117C4A7565B}" sibTransId="{338C3193-E1C0-4071-A43D-47BF6044090E}"/>
    <dgm:cxn modelId="{AEFA685A-2E28-41B4-97A4-0A71447F000D}" srcId="{2CA57E55-D4F4-451A-A5F0-E5AAC11E3614}" destId="{840ECC2F-CD88-428A-870B-12D9CBC6EDD4}" srcOrd="1" destOrd="0" parTransId="{8DBAE5E0-5E9A-44AA-82C8-11A5BE59B7FB}" sibTransId="{C640FD7E-16FE-4400-B220-6E9905200C37}"/>
    <dgm:cxn modelId="{CD5A3135-BB45-46F1-BA23-83A034E9CD33}" type="presOf" srcId="{BAC85125-F323-4162-B482-F0E325D51C16}" destId="{D77DFF7C-66A1-4DC6-B812-D8EE98415F10}" srcOrd="0" destOrd="0" presId="urn:microsoft.com/office/officeart/2005/8/layout/chevron2"/>
    <dgm:cxn modelId="{475AFDAA-4A4D-4751-945E-0F01647D0D65}" srcId="{75DDF2A1-3A3A-4617-AA92-FC68F37977DF}" destId="{C22263F0-D9E1-4D43-984D-32BE35A95528}" srcOrd="0" destOrd="0" parTransId="{E9742D6D-9062-4AAF-8C80-161667B165D2}" sibTransId="{6E14FA02-D9D7-495B-8D5C-AA17744F95EE}"/>
    <dgm:cxn modelId="{0C0B7B64-04C9-48B1-9D26-58A8776F9474}" srcId="{840ECC2F-CD88-428A-870B-12D9CBC6EDD4}" destId="{A66936A1-0DAB-47DD-960F-DE6546CBF4DC}" srcOrd="0" destOrd="0" parTransId="{6DFCD4BA-1697-4B5B-A4EB-CC204649D0F3}" sibTransId="{2E8635CE-C44D-4220-A5FD-88F6AF8F37FB}"/>
    <dgm:cxn modelId="{902C4130-5AA5-4CA7-BA1A-BA002560FF8B}" type="presOf" srcId="{C22263F0-D9E1-4D43-984D-32BE35A95528}" destId="{F760B36A-E1D2-4CAC-9259-2D3E809B7DE1}" srcOrd="0" destOrd="0" presId="urn:microsoft.com/office/officeart/2005/8/layout/chevron2"/>
    <dgm:cxn modelId="{E26B8040-CB7F-4525-8FBC-F4E2B6E9BE43}" type="presOf" srcId="{A66936A1-0DAB-47DD-960F-DE6546CBF4DC}" destId="{631700B0-A9F3-48FA-AA35-C818025D67D8}" srcOrd="0" destOrd="0" presId="urn:microsoft.com/office/officeart/2005/8/layout/chevron2"/>
    <dgm:cxn modelId="{EE9782A1-A5C1-48C9-B290-FA7E087AB204}" type="presOf" srcId="{B148C071-CAD2-453A-B41D-8D5C95C0E119}" destId="{0AE7AD67-C836-46B1-9E4D-7D2F728D8BF1}" srcOrd="0" destOrd="0" presId="urn:microsoft.com/office/officeart/2005/8/layout/chevron2"/>
    <dgm:cxn modelId="{F9ED90CB-5640-4782-BC99-5C726A4B438F}" srcId="{2CA57E55-D4F4-451A-A5F0-E5AAC11E3614}" destId="{75DDF2A1-3A3A-4617-AA92-FC68F37977DF}" srcOrd="2" destOrd="0" parTransId="{AEE8EAEF-4949-47E3-9F7B-4B839545F6CC}" sibTransId="{A025BFE5-32EF-4190-95A5-5EBB382CD23E}"/>
    <dgm:cxn modelId="{2D3E1AC6-FEC6-4D30-BA85-B2C239F5F86E}" srcId="{B148C071-CAD2-453A-B41D-8D5C95C0E119}" destId="{BAC85125-F323-4162-B482-F0E325D51C16}" srcOrd="0" destOrd="0" parTransId="{9E8A710C-B85A-4FFF-92BA-FBC1ABB10FB2}" sibTransId="{13369BB6-4BAA-42FC-9665-A1EDA6346552}"/>
    <dgm:cxn modelId="{50A23B6A-3496-45B0-BD71-4045570EF614}" type="presOf" srcId="{75DDF2A1-3A3A-4617-AA92-FC68F37977DF}" destId="{F638E7A7-32EF-411C-9779-32F1B2563A7B}" srcOrd="0" destOrd="0" presId="urn:microsoft.com/office/officeart/2005/8/layout/chevron2"/>
    <dgm:cxn modelId="{57AB5281-8730-4765-9D62-ABBC64435F15}" type="presOf" srcId="{2CA57E55-D4F4-451A-A5F0-E5AAC11E3614}" destId="{9BA36488-D0C9-4055-8B0E-DA9CDB947063}" srcOrd="0" destOrd="0" presId="urn:microsoft.com/office/officeart/2005/8/layout/chevron2"/>
    <dgm:cxn modelId="{0B5FECCD-0A4D-46DC-A5DF-85986A0B7E49}" type="presParOf" srcId="{9BA36488-D0C9-4055-8B0E-DA9CDB947063}" destId="{6612E4CB-BB6B-4053-A40E-E6B91D648E8A}" srcOrd="0" destOrd="0" presId="urn:microsoft.com/office/officeart/2005/8/layout/chevron2"/>
    <dgm:cxn modelId="{95877B43-BB7C-4E37-9AEF-7307555CF3BB}" type="presParOf" srcId="{6612E4CB-BB6B-4053-A40E-E6B91D648E8A}" destId="{0AE7AD67-C836-46B1-9E4D-7D2F728D8BF1}" srcOrd="0" destOrd="0" presId="urn:microsoft.com/office/officeart/2005/8/layout/chevron2"/>
    <dgm:cxn modelId="{E09559ED-72AC-4BE2-A7EF-A74E996FA051}" type="presParOf" srcId="{6612E4CB-BB6B-4053-A40E-E6B91D648E8A}" destId="{D77DFF7C-66A1-4DC6-B812-D8EE98415F10}" srcOrd="1" destOrd="0" presId="urn:microsoft.com/office/officeart/2005/8/layout/chevron2"/>
    <dgm:cxn modelId="{2F2255F9-1536-4B4B-9BF1-19470FC4A8C1}" type="presParOf" srcId="{9BA36488-D0C9-4055-8B0E-DA9CDB947063}" destId="{299B7F15-7149-43A2-9666-6BC26562EBF5}" srcOrd="1" destOrd="0" presId="urn:microsoft.com/office/officeart/2005/8/layout/chevron2"/>
    <dgm:cxn modelId="{D65238F5-5455-4369-B341-9D19203A093A}" type="presParOf" srcId="{9BA36488-D0C9-4055-8B0E-DA9CDB947063}" destId="{082C6618-2099-488D-A882-67DF32883261}" srcOrd="2" destOrd="0" presId="urn:microsoft.com/office/officeart/2005/8/layout/chevron2"/>
    <dgm:cxn modelId="{9AE4A80D-09B0-49F9-8BDB-876B5C8A7A98}" type="presParOf" srcId="{082C6618-2099-488D-A882-67DF32883261}" destId="{AFF6614C-2B63-49E7-B9F5-C18BA6210F0D}" srcOrd="0" destOrd="0" presId="urn:microsoft.com/office/officeart/2005/8/layout/chevron2"/>
    <dgm:cxn modelId="{0EAA2499-99A1-4EF4-A257-2E6E7ADAFF9E}" type="presParOf" srcId="{082C6618-2099-488D-A882-67DF32883261}" destId="{631700B0-A9F3-48FA-AA35-C818025D67D8}" srcOrd="1" destOrd="0" presId="urn:microsoft.com/office/officeart/2005/8/layout/chevron2"/>
    <dgm:cxn modelId="{FE99EBF4-54A1-468F-8544-5DACF3DC2810}" type="presParOf" srcId="{9BA36488-D0C9-4055-8B0E-DA9CDB947063}" destId="{A743D1DD-0F99-4395-BDC4-E217CEF065CA}" srcOrd="3" destOrd="0" presId="urn:microsoft.com/office/officeart/2005/8/layout/chevron2"/>
    <dgm:cxn modelId="{86E970FF-8E28-4E9F-8C4D-FA98CA639ABD}" type="presParOf" srcId="{9BA36488-D0C9-4055-8B0E-DA9CDB947063}" destId="{1179E2D9-1659-4067-8566-7416E4787416}" srcOrd="4" destOrd="0" presId="urn:microsoft.com/office/officeart/2005/8/layout/chevron2"/>
    <dgm:cxn modelId="{1C3CA45D-BFDC-4635-9F4A-C8923A60ACD7}" type="presParOf" srcId="{1179E2D9-1659-4067-8566-7416E4787416}" destId="{F638E7A7-32EF-411C-9779-32F1B2563A7B}" srcOrd="0" destOrd="0" presId="urn:microsoft.com/office/officeart/2005/8/layout/chevron2"/>
    <dgm:cxn modelId="{1F1EF149-D283-4958-ACE0-E6EAA5E38DA9}" type="presParOf" srcId="{1179E2D9-1659-4067-8566-7416E4787416}" destId="{F760B36A-E1D2-4CAC-9259-2D3E809B7DE1}" srcOrd="1" destOrd="0" presId="urn:microsoft.com/office/officeart/2005/8/layout/chevron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E7AD67-C836-46B1-9E4D-7D2F728D8BF1}">
      <dsp:nvSpPr>
        <dsp:cNvPr id="0" name=""/>
        <dsp:cNvSpPr/>
      </dsp:nvSpPr>
      <dsp:spPr>
        <a:xfrm rot="5400000">
          <a:off x="-313596" y="316311"/>
          <a:ext cx="2090640" cy="1463448"/>
        </a:xfrm>
        <a:prstGeom prst="chevron">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26035" tIns="26035" rIns="26035" bIns="26035" numCol="1" spcCol="1270" anchor="ctr" anchorCtr="0">
          <a:noAutofit/>
        </a:bodyPr>
        <a:lstStyle/>
        <a:p>
          <a:pPr lvl="0" algn="ctr" defTabSz="1822450">
            <a:lnSpc>
              <a:spcPct val="90000"/>
            </a:lnSpc>
            <a:spcBef>
              <a:spcPct val="0"/>
            </a:spcBef>
            <a:spcAft>
              <a:spcPct val="35000"/>
            </a:spcAft>
          </a:pPr>
          <a:r>
            <a:rPr lang="en-US" sz="4100" kern="1200" dirty="0" smtClean="0"/>
            <a:t>1</a:t>
          </a:r>
          <a:endParaRPr lang="en-US" sz="4100" kern="1200" dirty="0"/>
        </a:p>
      </dsp:txBody>
      <dsp:txXfrm rot="-5400000">
        <a:off x="0" y="734439"/>
        <a:ext cx="1463448" cy="627192"/>
      </dsp:txXfrm>
    </dsp:sp>
    <dsp:sp modelId="{D77DFF7C-66A1-4DC6-B812-D8EE98415F10}">
      <dsp:nvSpPr>
        <dsp:cNvPr id="0" name=""/>
        <dsp:cNvSpPr/>
      </dsp:nvSpPr>
      <dsp:spPr>
        <a:xfrm rot="5400000">
          <a:off x="4167066" y="-2700902"/>
          <a:ext cx="1358916" cy="676615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r>
            <a:rPr lang="en-US" sz="4400" kern="1200" dirty="0" smtClean="0"/>
            <a:t>Cohort Study</a:t>
          </a:r>
          <a:endParaRPr lang="en-US" sz="4400" kern="1200" dirty="0"/>
        </a:p>
      </dsp:txBody>
      <dsp:txXfrm rot="-5400000">
        <a:off x="1463449" y="69052"/>
        <a:ext cx="6699814" cy="1226242"/>
      </dsp:txXfrm>
    </dsp:sp>
    <dsp:sp modelId="{AFF6614C-2B63-49E7-B9F5-C18BA6210F0D}">
      <dsp:nvSpPr>
        <dsp:cNvPr id="0" name=""/>
        <dsp:cNvSpPr/>
      </dsp:nvSpPr>
      <dsp:spPr>
        <a:xfrm rot="5400000">
          <a:off x="-313596" y="2217057"/>
          <a:ext cx="2090640" cy="1463448"/>
        </a:xfrm>
        <a:prstGeom prst="chevron">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26035" tIns="26035" rIns="26035" bIns="26035" numCol="1" spcCol="1270" anchor="ctr" anchorCtr="0">
          <a:noAutofit/>
        </a:bodyPr>
        <a:lstStyle/>
        <a:p>
          <a:pPr lvl="0" algn="ctr" defTabSz="1822450">
            <a:lnSpc>
              <a:spcPct val="90000"/>
            </a:lnSpc>
            <a:spcBef>
              <a:spcPct val="0"/>
            </a:spcBef>
            <a:spcAft>
              <a:spcPct val="35000"/>
            </a:spcAft>
          </a:pPr>
          <a:r>
            <a:rPr lang="en-US" sz="4100" kern="1200" dirty="0" smtClean="0"/>
            <a:t>2</a:t>
          </a:r>
          <a:endParaRPr lang="en-US" sz="4100" kern="1200" dirty="0"/>
        </a:p>
      </dsp:txBody>
      <dsp:txXfrm rot="-5400000">
        <a:off x="0" y="2635185"/>
        <a:ext cx="1463448" cy="627192"/>
      </dsp:txXfrm>
    </dsp:sp>
    <dsp:sp modelId="{631700B0-A9F3-48FA-AA35-C818025D67D8}">
      <dsp:nvSpPr>
        <dsp:cNvPr id="0" name=""/>
        <dsp:cNvSpPr/>
      </dsp:nvSpPr>
      <dsp:spPr>
        <a:xfrm rot="5400000">
          <a:off x="4167066" y="-800156"/>
          <a:ext cx="1358916" cy="676615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r>
            <a:rPr lang="en-US" sz="4400" kern="1200" dirty="0" smtClean="0"/>
            <a:t>Implementation Study</a:t>
          </a:r>
          <a:endParaRPr lang="en-US" sz="4400" kern="1200" dirty="0"/>
        </a:p>
      </dsp:txBody>
      <dsp:txXfrm rot="-5400000">
        <a:off x="1463449" y="1969798"/>
        <a:ext cx="6699814" cy="1226242"/>
      </dsp:txXfrm>
    </dsp:sp>
    <dsp:sp modelId="{F638E7A7-32EF-411C-9779-32F1B2563A7B}">
      <dsp:nvSpPr>
        <dsp:cNvPr id="0" name=""/>
        <dsp:cNvSpPr/>
      </dsp:nvSpPr>
      <dsp:spPr>
        <a:xfrm rot="5400000">
          <a:off x="-313596" y="4120518"/>
          <a:ext cx="2090640" cy="1463448"/>
        </a:xfrm>
        <a:prstGeom prst="chevron">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26035" tIns="26035" rIns="26035" bIns="26035" numCol="1" spcCol="1270" anchor="ctr" anchorCtr="0">
          <a:noAutofit/>
        </a:bodyPr>
        <a:lstStyle/>
        <a:p>
          <a:pPr lvl="0" algn="ctr" defTabSz="1822450">
            <a:lnSpc>
              <a:spcPct val="90000"/>
            </a:lnSpc>
            <a:spcBef>
              <a:spcPct val="0"/>
            </a:spcBef>
            <a:spcAft>
              <a:spcPct val="35000"/>
            </a:spcAft>
          </a:pPr>
          <a:r>
            <a:rPr lang="en-US" sz="4100" kern="1200" dirty="0" smtClean="0"/>
            <a:t>3</a:t>
          </a:r>
          <a:endParaRPr lang="en-US" sz="4100" kern="1200" dirty="0"/>
        </a:p>
      </dsp:txBody>
      <dsp:txXfrm rot="-5400000">
        <a:off x="0" y="4538646"/>
        <a:ext cx="1463448" cy="627192"/>
      </dsp:txXfrm>
    </dsp:sp>
    <dsp:sp modelId="{F760B36A-E1D2-4CAC-9259-2D3E809B7DE1}">
      <dsp:nvSpPr>
        <dsp:cNvPr id="0" name=""/>
        <dsp:cNvSpPr/>
      </dsp:nvSpPr>
      <dsp:spPr>
        <a:xfrm rot="5400000">
          <a:off x="4167066" y="1100589"/>
          <a:ext cx="1358916" cy="676615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r>
            <a:rPr lang="en-US" sz="4400" kern="1200" dirty="0" smtClean="0"/>
            <a:t>Randomized Control Study</a:t>
          </a:r>
          <a:endParaRPr lang="en-US" sz="4400" kern="1200" dirty="0"/>
        </a:p>
      </dsp:txBody>
      <dsp:txXfrm rot="-5400000">
        <a:off x="1463449" y="3870544"/>
        <a:ext cx="6699814" cy="12262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E7AD67-C836-46B1-9E4D-7D2F728D8BF1}">
      <dsp:nvSpPr>
        <dsp:cNvPr id="0" name=""/>
        <dsp:cNvSpPr/>
      </dsp:nvSpPr>
      <dsp:spPr>
        <a:xfrm rot="5400000">
          <a:off x="-313596" y="316311"/>
          <a:ext cx="2090640" cy="1463448"/>
        </a:xfrm>
        <a:prstGeom prst="chevron">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26035" tIns="26035" rIns="26035" bIns="26035" numCol="1" spcCol="1270" anchor="ctr" anchorCtr="0">
          <a:noAutofit/>
        </a:bodyPr>
        <a:lstStyle/>
        <a:p>
          <a:pPr lvl="0" algn="ctr" defTabSz="1822450">
            <a:lnSpc>
              <a:spcPct val="90000"/>
            </a:lnSpc>
            <a:spcBef>
              <a:spcPct val="0"/>
            </a:spcBef>
            <a:spcAft>
              <a:spcPct val="35000"/>
            </a:spcAft>
          </a:pPr>
          <a:r>
            <a:rPr lang="en-US" sz="4100" kern="1200" dirty="0" smtClean="0"/>
            <a:t>1</a:t>
          </a:r>
          <a:endParaRPr lang="en-US" sz="4100" kern="1200" dirty="0"/>
        </a:p>
      </dsp:txBody>
      <dsp:txXfrm rot="-5400000">
        <a:off x="0" y="734439"/>
        <a:ext cx="1463448" cy="627192"/>
      </dsp:txXfrm>
    </dsp:sp>
    <dsp:sp modelId="{D77DFF7C-66A1-4DC6-B812-D8EE98415F10}">
      <dsp:nvSpPr>
        <dsp:cNvPr id="0" name=""/>
        <dsp:cNvSpPr/>
      </dsp:nvSpPr>
      <dsp:spPr>
        <a:xfrm rot="5400000">
          <a:off x="4167066" y="-2700902"/>
          <a:ext cx="1358916" cy="676615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r>
            <a:rPr lang="en-US" sz="4400" kern="1200" dirty="0" smtClean="0"/>
            <a:t>Cohort Study</a:t>
          </a:r>
          <a:endParaRPr lang="en-US" sz="4400" kern="1200" dirty="0"/>
        </a:p>
      </dsp:txBody>
      <dsp:txXfrm rot="-5400000">
        <a:off x="1463449" y="69052"/>
        <a:ext cx="6699814" cy="1226242"/>
      </dsp:txXfrm>
    </dsp:sp>
    <dsp:sp modelId="{AFF6614C-2B63-49E7-B9F5-C18BA6210F0D}">
      <dsp:nvSpPr>
        <dsp:cNvPr id="0" name=""/>
        <dsp:cNvSpPr/>
      </dsp:nvSpPr>
      <dsp:spPr>
        <a:xfrm rot="5400000">
          <a:off x="-313596" y="2217057"/>
          <a:ext cx="2090640" cy="1463448"/>
        </a:xfrm>
        <a:prstGeom prst="chevron">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26035" tIns="26035" rIns="26035" bIns="26035" numCol="1" spcCol="1270" anchor="ctr" anchorCtr="0">
          <a:noAutofit/>
        </a:bodyPr>
        <a:lstStyle/>
        <a:p>
          <a:pPr lvl="0" algn="ctr" defTabSz="1822450">
            <a:lnSpc>
              <a:spcPct val="90000"/>
            </a:lnSpc>
            <a:spcBef>
              <a:spcPct val="0"/>
            </a:spcBef>
            <a:spcAft>
              <a:spcPct val="35000"/>
            </a:spcAft>
          </a:pPr>
          <a:r>
            <a:rPr lang="en-US" sz="4100" kern="1200" dirty="0" smtClean="0"/>
            <a:t>2</a:t>
          </a:r>
          <a:endParaRPr lang="en-US" sz="4100" kern="1200" dirty="0"/>
        </a:p>
      </dsp:txBody>
      <dsp:txXfrm rot="-5400000">
        <a:off x="0" y="2635185"/>
        <a:ext cx="1463448" cy="627192"/>
      </dsp:txXfrm>
    </dsp:sp>
    <dsp:sp modelId="{631700B0-A9F3-48FA-AA35-C818025D67D8}">
      <dsp:nvSpPr>
        <dsp:cNvPr id="0" name=""/>
        <dsp:cNvSpPr/>
      </dsp:nvSpPr>
      <dsp:spPr>
        <a:xfrm rot="5400000">
          <a:off x="4167066" y="-800156"/>
          <a:ext cx="1358916" cy="676615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r>
            <a:rPr lang="en-US" sz="4400" kern="1200" dirty="0" smtClean="0"/>
            <a:t>Implementation Study</a:t>
          </a:r>
          <a:endParaRPr lang="en-US" sz="4400" kern="1200" dirty="0"/>
        </a:p>
      </dsp:txBody>
      <dsp:txXfrm rot="-5400000">
        <a:off x="1463449" y="1969798"/>
        <a:ext cx="6699814" cy="1226242"/>
      </dsp:txXfrm>
    </dsp:sp>
    <dsp:sp modelId="{F638E7A7-32EF-411C-9779-32F1B2563A7B}">
      <dsp:nvSpPr>
        <dsp:cNvPr id="0" name=""/>
        <dsp:cNvSpPr/>
      </dsp:nvSpPr>
      <dsp:spPr>
        <a:xfrm rot="5400000">
          <a:off x="-313596" y="4120518"/>
          <a:ext cx="2090640" cy="1463448"/>
        </a:xfrm>
        <a:prstGeom prst="chevron">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26035" tIns="26035" rIns="26035" bIns="26035" numCol="1" spcCol="1270" anchor="ctr" anchorCtr="0">
          <a:noAutofit/>
        </a:bodyPr>
        <a:lstStyle/>
        <a:p>
          <a:pPr lvl="0" algn="ctr" defTabSz="1822450">
            <a:lnSpc>
              <a:spcPct val="90000"/>
            </a:lnSpc>
            <a:spcBef>
              <a:spcPct val="0"/>
            </a:spcBef>
            <a:spcAft>
              <a:spcPct val="35000"/>
            </a:spcAft>
          </a:pPr>
          <a:r>
            <a:rPr lang="en-US" sz="4100" kern="1200" dirty="0" smtClean="0"/>
            <a:t>3</a:t>
          </a:r>
          <a:endParaRPr lang="en-US" sz="4100" kern="1200" dirty="0"/>
        </a:p>
      </dsp:txBody>
      <dsp:txXfrm rot="-5400000">
        <a:off x="0" y="4538646"/>
        <a:ext cx="1463448" cy="627192"/>
      </dsp:txXfrm>
    </dsp:sp>
    <dsp:sp modelId="{F760B36A-E1D2-4CAC-9259-2D3E809B7DE1}">
      <dsp:nvSpPr>
        <dsp:cNvPr id="0" name=""/>
        <dsp:cNvSpPr/>
      </dsp:nvSpPr>
      <dsp:spPr>
        <a:xfrm rot="5400000">
          <a:off x="4167066" y="1100589"/>
          <a:ext cx="1358916" cy="676615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r>
            <a:rPr lang="en-US" sz="4400" kern="1200" dirty="0" smtClean="0"/>
            <a:t>Randomized Control Study</a:t>
          </a:r>
          <a:endParaRPr lang="en-US" sz="4400" kern="1200" dirty="0"/>
        </a:p>
      </dsp:txBody>
      <dsp:txXfrm rot="-5400000">
        <a:off x="1463449" y="3870544"/>
        <a:ext cx="6699814" cy="12262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E7AD67-C836-46B1-9E4D-7D2F728D8BF1}">
      <dsp:nvSpPr>
        <dsp:cNvPr id="0" name=""/>
        <dsp:cNvSpPr/>
      </dsp:nvSpPr>
      <dsp:spPr>
        <a:xfrm rot="5400000">
          <a:off x="-313596" y="316311"/>
          <a:ext cx="2090640" cy="1463448"/>
        </a:xfrm>
        <a:prstGeom prst="chevron">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26035" tIns="26035" rIns="26035" bIns="26035" numCol="1" spcCol="1270" anchor="ctr" anchorCtr="0">
          <a:noAutofit/>
        </a:bodyPr>
        <a:lstStyle/>
        <a:p>
          <a:pPr lvl="0" algn="ctr" defTabSz="1822450">
            <a:lnSpc>
              <a:spcPct val="90000"/>
            </a:lnSpc>
            <a:spcBef>
              <a:spcPct val="0"/>
            </a:spcBef>
            <a:spcAft>
              <a:spcPct val="35000"/>
            </a:spcAft>
          </a:pPr>
          <a:r>
            <a:rPr lang="en-US" sz="4100" kern="1200" dirty="0" smtClean="0"/>
            <a:t>1</a:t>
          </a:r>
          <a:endParaRPr lang="en-US" sz="4100" kern="1200" dirty="0"/>
        </a:p>
      </dsp:txBody>
      <dsp:txXfrm rot="-5400000">
        <a:off x="0" y="734439"/>
        <a:ext cx="1463448" cy="627192"/>
      </dsp:txXfrm>
    </dsp:sp>
    <dsp:sp modelId="{D77DFF7C-66A1-4DC6-B812-D8EE98415F10}">
      <dsp:nvSpPr>
        <dsp:cNvPr id="0" name=""/>
        <dsp:cNvSpPr/>
      </dsp:nvSpPr>
      <dsp:spPr>
        <a:xfrm rot="5400000">
          <a:off x="4167066" y="-2700902"/>
          <a:ext cx="1358916" cy="676615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r>
            <a:rPr lang="en-US" sz="4400" kern="1200" dirty="0" smtClean="0"/>
            <a:t>Cohort Study</a:t>
          </a:r>
          <a:endParaRPr lang="en-US" sz="4400" kern="1200" dirty="0"/>
        </a:p>
      </dsp:txBody>
      <dsp:txXfrm rot="-5400000">
        <a:off x="1463449" y="69052"/>
        <a:ext cx="6699814" cy="1226242"/>
      </dsp:txXfrm>
    </dsp:sp>
    <dsp:sp modelId="{AFF6614C-2B63-49E7-B9F5-C18BA6210F0D}">
      <dsp:nvSpPr>
        <dsp:cNvPr id="0" name=""/>
        <dsp:cNvSpPr/>
      </dsp:nvSpPr>
      <dsp:spPr>
        <a:xfrm rot="5400000">
          <a:off x="-313596" y="2217057"/>
          <a:ext cx="2090640" cy="1463448"/>
        </a:xfrm>
        <a:prstGeom prst="chevron">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26035" tIns="26035" rIns="26035" bIns="26035" numCol="1" spcCol="1270" anchor="ctr" anchorCtr="0">
          <a:noAutofit/>
        </a:bodyPr>
        <a:lstStyle/>
        <a:p>
          <a:pPr lvl="0" algn="ctr" defTabSz="1822450">
            <a:lnSpc>
              <a:spcPct val="90000"/>
            </a:lnSpc>
            <a:spcBef>
              <a:spcPct val="0"/>
            </a:spcBef>
            <a:spcAft>
              <a:spcPct val="35000"/>
            </a:spcAft>
          </a:pPr>
          <a:r>
            <a:rPr lang="en-US" sz="4100" kern="1200" dirty="0" smtClean="0"/>
            <a:t>2</a:t>
          </a:r>
          <a:endParaRPr lang="en-US" sz="4100" kern="1200" dirty="0"/>
        </a:p>
      </dsp:txBody>
      <dsp:txXfrm rot="-5400000">
        <a:off x="0" y="2635185"/>
        <a:ext cx="1463448" cy="627192"/>
      </dsp:txXfrm>
    </dsp:sp>
    <dsp:sp modelId="{631700B0-A9F3-48FA-AA35-C818025D67D8}">
      <dsp:nvSpPr>
        <dsp:cNvPr id="0" name=""/>
        <dsp:cNvSpPr/>
      </dsp:nvSpPr>
      <dsp:spPr>
        <a:xfrm rot="5400000">
          <a:off x="4167066" y="-800156"/>
          <a:ext cx="1358916" cy="676615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r>
            <a:rPr lang="en-US" sz="4400" kern="1200" dirty="0" smtClean="0"/>
            <a:t>Implementation Study</a:t>
          </a:r>
          <a:endParaRPr lang="en-US" sz="4400" kern="1200" dirty="0"/>
        </a:p>
      </dsp:txBody>
      <dsp:txXfrm rot="-5400000">
        <a:off x="1463449" y="1969798"/>
        <a:ext cx="6699814" cy="1226242"/>
      </dsp:txXfrm>
    </dsp:sp>
    <dsp:sp modelId="{F638E7A7-32EF-411C-9779-32F1B2563A7B}">
      <dsp:nvSpPr>
        <dsp:cNvPr id="0" name=""/>
        <dsp:cNvSpPr/>
      </dsp:nvSpPr>
      <dsp:spPr>
        <a:xfrm rot="5400000">
          <a:off x="-313596" y="4120518"/>
          <a:ext cx="2090640" cy="1463448"/>
        </a:xfrm>
        <a:prstGeom prst="chevron">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26035" tIns="26035" rIns="26035" bIns="26035" numCol="1" spcCol="1270" anchor="ctr" anchorCtr="0">
          <a:noAutofit/>
        </a:bodyPr>
        <a:lstStyle/>
        <a:p>
          <a:pPr lvl="0" algn="ctr" defTabSz="1822450">
            <a:lnSpc>
              <a:spcPct val="90000"/>
            </a:lnSpc>
            <a:spcBef>
              <a:spcPct val="0"/>
            </a:spcBef>
            <a:spcAft>
              <a:spcPct val="35000"/>
            </a:spcAft>
          </a:pPr>
          <a:r>
            <a:rPr lang="en-US" sz="4100" kern="1200" dirty="0" smtClean="0"/>
            <a:t>3</a:t>
          </a:r>
          <a:endParaRPr lang="en-US" sz="4100" kern="1200" dirty="0"/>
        </a:p>
      </dsp:txBody>
      <dsp:txXfrm rot="-5400000">
        <a:off x="0" y="4538646"/>
        <a:ext cx="1463448" cy="627192"/>
      </dsp:txXfrm>
    </dsp:sp>
    <dsp:sp modelId="{F760B36A-E1D2-4CAC-9259-2D3E809B7DE1}">
      <dsp:nvSpPr>
        <dsp:cNvPr id="0" name=""/>
        <dsp:cNvSpPr/>
      </dsp:nvSpPr>
      <dsp:spPr>
        <a:xfrm rot="5400000">
          <a:off x="4167066" y="1100589"/>
          <a:ext cx="1358916" cy="676615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r>
            <a:rPr lang="en-US" sz="4400" kern="1200" dirty="0" smtClean="0"/>
            <a:t>Randomized Control Study</a:t>
          </a:r>
          <a:endParaRPr lang="en-US" sz="4400" kern="1200" dirty="0"/>
        </a:p>
      </dsp:txBody>
      <dsp:txXfrm rot="-5400000">
        <a:off x="1463449" y="3870544"/>
        <a:ext cx="6699814" cy="122624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169920" cy="482027"/>
          </a:xfrm>
          <a:prstGeom prst="rect">
            <a:avLst/>
          </a:prstGeom>
        </p:spPr>
        <p:txBody>
          <a:bodyPr vert="horz" lIns="94839" tIns="47419" rIns="94839" bIns="47419" rtlCol="0"/>
          <a:lstStyle>
            <a:lvl1pPr algn="l">
              <a:defRPr sz="1200"/>
            </a:lvl1pPr>
          </a:lstStyle>
          <a:p>
            <a:endParaRPr lang="en-US"/>
          </a:p>
        </p:txBody>
      </p:sp>
      <p:sp>
        <p:nvSpPr>
          <p:cNvPr id="3" name="Date Placeholder 2"/>
          <p:cNvSpPr>
            <a:spLocks noGrp="1"/>
          </p:cNvSpPr>
          <p:nvPr>
            <p:ph type="dt" sz="quarter" idx="1"/>
          </p:nvPr>
        </p:nvSpPr>
        <p:spPr>
          <a:xfrm>
            <a:off x="4143587" y="3"/>
            <a:ext cx="3169920" cy="482027"/>
          </a:xfrm>
          <a:prstGeom prst="rect">
            <a:avLst/>
          </a:prstGeom>
        </p:spPr>
        <p:txBody>
          <a:bodyPr vert="horz" lIns="94839" tIns="47419" rIns="94839" bIns="47419" rtlCol="0"/>
          <a:lstStyle>
            <a:lvl1pPr algn="r">
              <a:defRPr sz="1200"/>
            </a:lvl1pPr>
          </a:lstStyle>
          <a:p>
            <a:fld id="{5EC73F4B-5C74-4C55-852D-C1753B616A33}" type="datetimeFigureOut">
              <a:rPr lang="en-US" smtClean="0"/>
              <a:pPr/>
              <a:t>7/12/2017</a:t>
            </a:fld>
            <a:endParaRPr lang="en-US"/>
          </a:p>
        </p:txBody>
      </p:sp>
      <p:sp>
        <p:nvSpPr>
          <p:cNvPr id="4" name="Footer Placeholder 3"/>
          <p:cNvSpPr>
            <a:spLocks noGrp="1"/>
          </p:cNvSpPr>
          <p:nvPr>
            <p:ph type="ftr" sz="quarter" idx="2"/>
          </p:nvPr>
        </p:nvSpPr>
        <p:spPr>
          <a:xfrm>
            <a:off x="0" y="9119175"/>
            <a:ext cx="3169920" cy="482027"/>
          </a:xfrm>
          <a:prstGeom prst="rect">
            <a:avLst/>
          </a:prstGeom>
        </p:spPr>
        <p:txBody>
          <a:bodyPr vert="horz" lIns="94839" tIns="47419" rIns="94839" bIns="47419" rtlCol="0" anchor="b"/>
          <a:lstStyle>
            <a:lvl1pPr algn="l">
              <a:defRPr sz="1200"/>
            </a:lvl1pPr>
          </a:lstStyle>
          <a:p>
            <a:endParaRPr lang="en-US"/>
          </a:p>
        </p:txBody>
      </p:sp>
      <p:sp>
        <p:nvSpPr>
          <p:cNvPr id="5" name="Slide Number Placeholder 4"/>
          <p:cNvSpPr>
            <a:spLocks noGrp="1"/>
          </p:cNvSpPr>
          <p:nvPr>
            <p:ph type="sldNum" sz="quarter" idx="3"/>
          </p:nvPr>
        </p:nvSpPr>
        <p:spPr>
          <a:xfrm>
            <a:off x="4143587" y="9119175"/>
            <a:ext cx="3169920" cy="482027"/>
          </a:xfrm>
          <a:prstGeom prst="rect">
            <a:avLst/>
          </a:prstGeom>
        </p:spPr>
        <p:txBody>
          <a:bodyPr vert="horz" lIns="94839" tIns="47419" rIns="94839" bIns="47419" rtlCol="0" anchor="b"/>
          <a:lstStyle>
            <a:lvl1pPr algn="r">
              <a:defRPr sz="1200"/>
            </a:lvl1pPr>
          </a:lstStyle>
          <a:p>
            <a:fld id="{7F4E3B8F-266C-4758-ADE2-643CB6F9B5D3}" type="slidenum">
              <a:rPr lang="en-US" smtClean="0"/>
              <a:pPr/>
              <a:t>‹#›</a:t>
            </a:fld>
            <a:endParaRPr lang="en-US"/>
          </a:p>
        </p:txBody>
      </p:sp>
    </p:spTree>
    <p:extLst>
      <p:ext uri="{BB962C8B-B14F-4D97-AF65-F5344CB8AC3E}">
        <p14:creationId xmlns:p14="http://schemas.microsoft.com/office/powerpoint/2010/main" val="41599887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4839" tIns="47419" rIns="94839" bIns="47419"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4839" tIns="47419" rIns="94839" bIns="47419" rtlCol="0"/>
          <a:lstStyle>
            <a:lvl1pPr algn="r">
              <a:defRPr sz="1200"/>
            </a:lvl1pPr>
          </a:lstStyle>
          <a:p>
            <a:fld id="{EFC6DFE2-273E-40B1-B90C-596D3E1A0A1E}" type="datetimeFigureOut">
              <a:rPr lang="en-US" smtClean="0"/>
              <a:pPr/>
              <a:t>7/12/2017</a:t>
            </a:fld>
            <a:endParaRPr lang="en-US"/>
          </a:p>
        </p:txBody>
      </p:sp>
      <p:sp>
        <p:nvSpPr>
          <p:cNvPr id="4" name="Slide Image Placeholder 3"/>
          <p:cNvSpPr>
            <a:spLocks noGrp="1" noRot="1" noChangeAspect="1"/>
          </p:cNvSpPr>
          <p:nvPr>
            <p:ph type="sldImg" idx="2"/>
          </p:nvPr>
        </p:nvSpPr>
        <p:spPr>
          <a:xfrm>
            <a:off x="1257300" y="719138"/>
            <a:ext cx="4802188" cy="3600450"/>
          </a:xfrm>
          <a:prstGeom prst="rect">
            <a:avLst/>
          </a:prstGeom>
          <a:noFill/>
          <a:ln w="12700">
            <a:solidFill>
              <a:prstClr val="black"/>
            </a:solidFill>
          </a:ln>
        </p:spPr>
        <p:txBody>
          <a:bodyPr vert="horz" lIns="94839" tIns="47419" rIns="94839" bIns="47419"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4839" tIns="47419" rIns="94839" bIns="4741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4839" tIns="47419" rIns="94839" bIns="47419"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4839" tIns="47419" rIns="94839" bIns="47419" rtlCol="0" anchor="b"/>
          <a:lstStyle>
            <a:lvl1pPr algn="r">
              <a:defRPr sz="1200"/>
            </a:lvl1pPr>
          </a:lstStyle>
          <a:p>
            <a:fld id="{07BF196A-02CC-498E-84C5-E537EE21C569}" type="slidenum">
              <a:rPr lang="en-US" smtClean="0"/>
              <a:pPr/>
              <a:t>‹#›</a:t>
            </a:fld>
            <a:endParaRPr lang="en-US"/>
          </a:p>
        </p:txBody>
      </p:sp>
    </p:spTree>
    <p:extLst>
      <p:ext uri="{BB962C8B-B14F-4D97-AF65-F5344CB8AC3E}">
        <p14:creationId xmlns:p14="http://schemas.microsoft.com/office/powerpoint/2010/main" val="3103423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BF196A-02CC-498E-84C5-E537EE21C569}" type="slidenum">
              <a:rPr lang="en-US" smtClean="0"/>
              <a:pPr/>
              <a:t>5</a:t>
            </a:fld>
            <a:endParaRPr lang="en-US"/>
          </a:p>
        </p:txBody>
      </p:sp>
    </p:spTree>
    <p:extLst>
      <p:ext uri="{BB962C8B-B14F-4D97-AF65-F5344CB8AC3E}">
        <p14:creationId xmlns:p14="http://schemas.microsoft.com/office/powerpoint/2010/main" val="2182978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endParaRPr lang="en-US" dirty="0"/>
          </a:p>
          <a:p>
            <a:r>
              <a:rPr lang="en-US" dirty="0"/>
              <a:t>----- Meeting Notes (8/25/15 21:13) -----</a:t>
            </a:r>
          </a:p>
          <a:p>
            <a:r>
              <a:rPr lang="en-US" b="1" dirty="0"/>
              <a:t>Introductions</a:t>
            </a:r>
          </a:p>
          <a:p>
            <a:r>
              <a:rPr lang="en-US" dirty="0"/>
              <a:t>Deb Litzelman-Director of Research in Health Professions Practice and Education within the HSR Center in RG </a:t>
            </a:r>
          </a:p>
          <a:p>
            <a:r>
              <a:rPr lang="en-US" dirty="0"/>
              <a:t>-career in HSR studying health behaviors, behavioral change strategies, working with providers delivering care  as IP collaborative care teams, using information systems as clinical decision support and data collection tools.</a:t>
            </a:r>
          </a:p>
          <a:p>
            <a:r>
              <a:rPr lang="en-US" dirty="0"/>
              <a:t>-most recently lead the education and training core for the ABC CMS Innovation grant training a cadre of CHW to deliver direct care to elderly pt and their care givers in their home</a:t>
            </a:r>
          </a:p>
          <a:p>
            <a:endParaRPr lang="en-US" dirty="0"/>
          </a:p>
          <a:p>
            <a:r>
              <a:rPr lang="en-US" dirty="0"/>
              <a:t>Sarah </a:t>
            </a:r>
            <a:r>
              <a:rPr lang="en-US" dirty="0" err="1"/>
              <a:t>Wiehe</a:t>
            </a:r>
            <a:r>
              <a:rPr lang="en-US" dirty="0" smtClean="0"/>
              <a:t>-Director </a:t>
            </a:r>
            <a:r>
              <a:rPr lang="en-US" dirty="0"/>
              <a:t>of Community Health Engagement Programs </a:t>
            </a:r>
            <a:r>
              <a:rPr lang="en-US" dirty="0" smtClean="0"/>
              <a:t>for CTSI</a:t>
            </a:r>
            <a:endParaRPr lang="en-US" dirty="0"/>
          </a:p>
          <a:p>
            <a:r>
              <a:rPr lang="en-US" dirty="0"/>
              <a:t>Lisa Staten</a:t>
            </a:r>
            <a:r>
              <a:rPr lang="en-US" dirty="0" smtClean="0"/>
              <a:t>--</a:t>
            </a:r>
            <a:r>
              <a:rPr lang="en-US" dirty="0"/>
              <a:t>Chair of the Department of Social and Behavioral </a:t>
            </a:r>
            <a:r>
              <a:rPr lang="en-US" dirty="0" smtClean="0"/>
              <a:t>Sciences</a:t>
            </a:r>
            <a:r>
              <a:rPr lang="en-US" baseline="0" dirty="0" smtClean="0"/>
              <a:t> at the Fairbanks SPH</a:t>
            </a:r>
            <a:endParaRPr lang="en-US" dirty="0"/>
          </a:p>
          <a:p>
            <a:endParaRPr lang="en-US" dirty="0"/>
          </a:p>
          <a:p>
            <a:r>
              <a:rPr lang="en-US" dirty="0" smtClean="0"/>
              <a:t>We chose to focus on IM because IN</a:t>
            </a:r>
            <a:r>
              <a:rPr lang="en-US" baseline="0" dirty="0" smtClean="0"/>
              <a:t> is ranked 39</a:t>
            </a:r>
            <a:r>
              <a:rPr lang="en-US" baseline="30000" dirty="0" smtClean="0"/>
              <a:t>th  </a:t>
            </a:r>
            <a:r>
              <a:rPr lang="en-US" baseline="0" dirty="0" smtClean="0"/>
              <a:t> in the US for IM with 8 deaths per 1000 birth per year; Marion and Delaware counties are ranked even higher than the state ranking; Marion Co with 10 deaths/1000 births and Delaware with 9 deaths/1000 births.  Statistics are even more concerning for AA in Marion county at 13 deaths per 1000 births.</a:t>
            </a:r>
          </a:p>
          <a:p>
            <a:endParaRPr lang="en-US" baseline="0" dirty="0" smtClean="0"/>
          </a:p>
          <a:p>
            <a:r>
              <a:rPr lang="en-US" b="1" baseline="0" dirty="0" smtClean="0"/>
              <a:t>Partner</a:t>
            </a:r>
          </a:p>
          <a:p>
            <a:r>
              <a:rPr lang="en-US" b="1" baseline="0" dirty="0" smtClean="0"/>
              <a:t>Implement-</a:t>
            </a:r>
          </a:p>
          <a:p>
            <a:endParaRPr lang="en-US" baseline="0" dirty="0" smtClean="0"/>
          </a:p>
          <a:p>
            <a:r>
              <a:rPr lang="en-US" baseline="0" dirty="0" smtClean="0"/>
              <a:t>Importantly, IM is also considered a epidemiologic indicator of health punctuating the importance </a:t>
            </a:r>
            <a:r>
              <a:rPr lang="en-US" b="1" baseline="0" dirty="0" smtClean="0"/>
              <a:t>several high priority risk factors for IM </a:t>
            </a:r>
            <a:r>
              <a:rPr lang="en-US" baseline="0" dirty="0" smtClean="0"/>
              <a:t>also considered as major concerns for IN in </a:t>
            </a:r>
            <a:r>
              <a:rPr lang="en-US" b="1" baseline="0" dirty="0" smtClean="0"/>
              <a:t>IUH’s Community Need Assessment </a:t>
            </a:r>
            <a:r>
              <a:rPr lang="en-US" baseline="0" dirty="0" smtClean="0"/>
              <a:t>including Smoking, Obesity, and Mental Health.  We chose to focus on two high priority infant health factors based on IN State Health Ranking data as well as county specific data-Safe Sleep and Breastfeeding </a:t>
            </a:r>
          </a:p>
          <a:p>
            <a:endParaRPr lang="en-US" baseline="0" dirty="0" smtClean="0"/>
          </a:p>
          <a:p>
            <a:endParaRPr lang="en-US" baseline="0" dirty="0" smtClean="0"/>
          </a:p>
          <a:p>
            <a:r>
              <a:rPr lang="en-US" baseline="0" dirty="0" smtClean="0"/>
              <a:t>We plan to</a:t>
            </a:r>
            <a:r>
              <a:rPr lang="en-US" b="1" baseline="0" dirty="0" smtClean="0"/>
              <a:t> evaluate </a:t>
            </a:r>
            <a:r>
              <a:rPr lang="en-US" baseline="0" dirty="0" smtClean="0"/>
              <a:t>the effectiveness by focusing on a bundle of health indicators including process measures such as educational interventions delivered though </a:t>
            </a:r>
            <a:r>
              <a:rPr lang="en-US" baseline="0" dirty="0" err="1" smtClean="0"/>
              <a:t>mHealth</a:t>
            </a:r>
            <a:r>
              <a:rPr lang="en-US" baseline="0" dirty="0" smtClean="0"/>
              <a:t> and reinforced by health </a:t>
            </a:r>
            <a:r>
              <a:rPr lang="en-US" baseline="0" dirty="0" err="1" smtClean="0"/>
              <a:t>coachs</a:t>
            </a:r>
            <a:r>
              <a:rPr lang="en-US" baseline="0" dirty="0" smtClean="0"/>
              <a:t> and outcome measures including a variety of health behaviors </a:t>
            </a:r>
          </a:p>
          <a:p>
            <a:endParaRPr lang="en-US" baseline="0" dirty="0" smtClean="0"/>
          </a:p>
          <a:p>
            <a:r>
              <a:rPr lang="en-US" b="1" dirty="0" smtClean="0"/>
              <a:t>Disseminate</a:t>
            </a:r>
            <a:r>
              <a:rPr lang="en-US" dirty="0" smtClean="0"/>
              <a:t>-local, county,</a:t>
            </a:r>
            <a:r>
              <a:rPr lang="en-US" baseline="0" dirty="0" smtClean="0"/>
              <a:t> state, national levels-</a:t>
            </a:r>
            <a:r>
              <a:rPr lang="en-US" dirty="0" smtClean="0"/>
              <a:t>through regular case conferences, county</a:t>
            </a:r>
            <a:r>
              <a:rPr lang="en-US" baseline="0" dirty="0" smtClean="0"/>
              <a:t> level FIMR groups, ISHD, as well as nationally</a:t>
            </a:r>
            <a:endParaRPr lang="en-US" dirty="0"/>
          </a:p>
        </p:txBody>
      </p:sp>
      <p:sp>
        <p:nvSpPr>
          <p:cNvPr id="4" name="Slide Number Placeholder 3"/>
          <p:cNvSpPr>
            <a:spLocks noGrp="1"/>
          </p:cNvSpPr>
          <p:nvPr>
            <p:ph type="sldNum" sz="quarter" idx="10"/>
          </p:nvPr>
        </p:nvSpPr>
        <p:spPr/>
        <p:txBody>
          <a:bodyPr/>
          <a:lstStyle/>
          <a:p>
            <a:fld id="{07BF196A-02CC-498E-84C5-E537EE21C569}" type="slidenum">
              <a:rPr lang="en-US" smtClean="0"/>
              <a:pPr/>
              <a:t>6</a:t>
            </a:fld>
            <a:endParaRPr lang="en-US"/>
          </a:p>
        </p:txBody>
      </p:sp>
    </p:spTree>
    <p:extLst>
      <p:ext uri="{BB962C8B-B14F-4D97-AF65-F5344CB8AC3E}">
        <p14:creationId xmlns:p14="http://schemas.microsoft.com/office/powerpoint/2010/main" val="497127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BF196A-02CC-498E-84C5-E537EE21C569}" type="slidenum">
              <a:rPr lang="en-US" smtClean="0"/>
              <a:pPr/>
              <a:t>7</a:t>
            </a:fld>
            <a:endParaRPr lang="en-US"/>
          </a:p>
        </p:txBody>
      </p:sp>
    </p:spTree>
    <p:extLst>
      <p:ext uri="{BB962C8B-B14F-4D97-AF65-F5344CB8AC3E}">
        <p14:creationId xmlns:p14="http://schemas.microsoft.com/office/powerpoint/2010/main" val="1636438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ODHS-Open</a:t>
            </a:r>
            <a:r>
              <a:rPr lang="en-US" baseline="0" dirty="0" smtClean="0"/>
              <a:t> Door Health Services in Muncie</a:t>
            </a:r>
          </a:p>
          <a:p>
            <a:r>
              <a:rPr lang="en-US" baseline="0" dirty="0" err="1" smtClean="0"/>
              <a:t>Raphaei</a:t>
            </a:r>
            <a:r>
              <a:rPr lang="en-US" baseline="0" dirty="0" smtClean="0"/>
              <a:t> Health Service in Indianapolis</a:t>
            </a:r>
            <a:endParaRPr lang="en-US" dirty="0"/>
          </a:p>
        </p:txBody>
      </p:sp>
      <p:sp>
        <p:nvSpPr>
          <p:cNvPr id="4" name="Slide Number Placeholder 3"/>
          <p:cNvSpPr>
            <a:spLocks noGrp="1"/>
          </p:cNvSpPr>
          <p:nvPr>
            <p:ph type="sldNum" sz="quarter" idx="10"/>
          </p:nvPr>
        </p:nvSpPr>
        <p:spPr/>
        <p:txBody>
          <a:bodyPr/>
          <a:lstStyle/>
          <a:p>
            <a:fld id="{07BF196A-02CC-498E-84C5-E537EE21C569}" type="slidenum">
              <a:rPr lang="en-US" smtClean="0"/>
              <a:pPr/>
              <a:t>8</a:t>
            </a:fld>
            <a:endParaRPr lang="en-US"/>
          </a:p>
        </p:txBody>
      </p:sp>
    </p:spTree>
    <p:extLst>
      <p:ext uri="{BB962C8B-B14F-4D97-AF65-F5344CB8AC3E}">
        <p14:creationId xmlns:p14="http://schemas.microsoft.com/office/powerpoint/2010/main" val="150364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BF196A-02CC-498E-84C5-E537EE21C569}" type="slidenum">
              <a:rPr lang="en-US" smtClean="0"/>
              <a:pPr/>
              <a:t>9</a:t>
            </a:fld>
            <a:endParaRPr lang="en-US"/>
          </a:p>
        </p:txBody>
      </p:sp>
    </p:spTree>
    <p:extLst>
      <p:ext uri="{BB962C8B-B14F-4D97-AF65-F5344CB8AC3E}">
        <p14:creationId xmlns:p14="http://schemas.microsoft.com/office/powerpoint/2010/main" val="7356366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BF196A-02CC-498E-84C5-E537EE21C569}" type="slidenum">
              <a:rPr lang="en-US" smtClean="0"/>
              <a:pPr/>
              <a:t>10</a:t>
            </a:fld>
            <a:endParaRPr lang="en-US"/>
          </a:p>
        </p:txBody>
      </p:sp>
    </p:spTree>
    <p:extLst>
      <p:ext uri="{BB962C8B-B14F-4D97-AF65-F5344CB8AC3E}">
        <p14:creationId xmlns:p14="http://schemas.microsoft.com/office/powerpoint/2010/main" val="21673126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BF196A-02CC-498E-84C5-E537EE21C569}" type="slidenum">
              <a:rPr lang="en-US" smtClean="0"/>
              <a:pPr/>
              <a:t>11</a:t>
            </a:fld>
            <a:endParaRPr lang="en-US"/>
          </a:p>
        </p:txBody>
      </p:sp>
    </p:spTree>
    <p:extLst>
      <p:ext uri="{BB962C8B-B14F-4D97-AF65-F5344CB8AC3E}">
        <p14:creationId xmlns:p14="http://schemas.microsoft.com/office/powerpoint/2010/main" val="15094837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t>Next Steps to Address Opioid Addiction Treatment and Recovery Options for </a:t>
            </a:r>
            <a:r>
              <a:rPr lang="en-US" sz="1200" b="1" dirty="0" err="1" smtClean="0"/>
              <a:t>WeCare</a:t>
            </a:r>
            <a:r>
              <a:rPr lang="en-US" sz="1200" b="1" dirty="0" smtClean="0"/>
              <a:t> patients</a:t>
            </a:r>
          </a:p>
          <a:p>
            <a:endParaRPr lang="en-US" baseline="0" dirty="0" smtClean="0"/>
          </a:p>
          <a:p>
            <a:r>
              <a:rPr lang="en-US" baseline="0" dirty="0" smtClean="0"/>
              <a:t>Target Clients with Opioid Addiction identified by </a:t>
            </a:r>
            <a:r>
              <a:rPr lang="en-US" baseline="0" dirty="0" err="1" smtClean="0"/>
              <a:t>WeCare</a:t>
            </a:r>
            <a:r>
              <a:rPr lang="en-US" baseline="0" dirty="0" smtClean="0"/>
              <a:t> CHW and fortify with support of treatment and recovery options through proposed CARE Plus program</a:t>
            </a:r>
            <a:endParaRPr lang="en-US" dirty="0" smtClean="0"/>
          </a:p>
          <a:p>
            <a:endParaRPr lang="en-US" dirty="0"/>
          </a:p>
        </p:txBody>
      </p:sp>
      <p:sp>
        <p:nvSpPr>
          <p:cNvPr id="4" name="Slide Number Placeholder 3"/>
          <p:cNvSpPr>
            <a:spLocks noGrp="1"/>
          </p:cNvSpPr>
          <p:nvPr>
            <p:ph type="sldNum" sz="quarter" idx="10"/>
          </p:nvPr>
        </p:nvSpPr>
        <p:spPr/>
        <p:txBody>
          <a:bodyPr/>
          <a:lstStyle/>
          <a:p>
            <a:fld id="{07BF196A-02CC-498E-84C5-E537EE21C569}" type="slidenum">
              <a:rPr lang="en-US" smtClean="0"/>
              <a:pPr/>
              <a:t>12</a:t>
            </a:fld>
            <a:endParaRPr lang="en-US"/>
          </a:p>
        </p:txBody>
      </p:sp>
    </p:spTree>
    <p:extLst>
      <p:ext uri="{BB962C8B-B14F-4D97-AF65-F5344CB8AC3E}">
        <p14:creationId xmlns:p14="http://schemas.microsoft.com/office/powerpoint/2010/main" val="668079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C585BB-10E6-4722-BC4C-E423F4D6C546}" type="datetimeFigureOut">
              <a:rPr lang="en-US" smtClean="0"/>
              <a:pPr/>
              <a:t>7/12/2017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605C78-DD8E-40D3-A18A-03B3643FA6F2}" type="slidenum">
              <a:rPr lang="en-US" smtClean="0"/>
              <a:pPr/>
              <a:t>‹#›</a:t>
            </a:fld>
            <a:endParaRPr lang="en-US"/>
          </a:p>
        </p:txBody>
      </p:sp>
    </p:spTree>
    <p:extLst>
      <p:ext uri="{BB962C8B-B14F-4D97-AF65-F5344CB8AC3E}">
        <p14:creationId xmlns:p14="http://schemas.microsoft.com/office/powerpoint/2010/main" val="38945023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585BB-10E6-4722-BC4C-E423F4D6C546}" type="datetimeFigureOut">
              <a:rPr lang="en-US" smtClean="0"/>
              <a:pPr/>
              <a:t>7/12/2017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605C78-DD8E-40D3-A18A-03B3643FA6F2}" type="slidenum">
              <a:rPr lang="en-US" smtClean="0"/>
              <a:pPr/>
              <a:t>‹#›</a:t>
            </a:fld>
            <a:endParaRPr lang="en-US"/>
          </a:p>
        </p:txBody>
      </p:sp>
    </p:spTree>
    <p:extLst>
      <p:ext uri="{BB962C8B-B14F-4D97-AF65-F5344CB8AC3E}">
        <p14:creationId xmlns:p14="http://schemas.microsoft.com/office/powerpoint/2010/main" val="698551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585BB-10E6-4722-BC4C-E423F4D6C546}" type="datetimeFigureOut">
              <a:rPr lang="en-US" smtClean="0"/>
              <a:pPr/>
              <a:t>7/12/2017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605C78-DD8E-40D3-A18A-03B3643FA6F2}" type="slidenum">
              <a:rPr lang="en-US" smtClean="0"/>
              <a:pPr/>
              <a:t>‹#›</a:t>
            </a:fld>
            <a:endParaRPr lang="en-US"/>
          </a:p>
        </p:txBody>
      </p:sp>
    </p:spTree>
    <p:extLst>
      <p:ext uri="{BB962C8B-B14F-4D97-AF65-F5344CB8AC3E}">
        <p14:creationId xmlns:p14="http://schemas.microsoft.com/office/powerpoint/2010/main" val="2302705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585BB-10E6-4722-BC4C-E423F4D6C546}" type="datetimeFigureOut">
              <a:rPr lang="en-US" smtClean="0"/>
              <a:pPr/>
              <a:t>7/12/2017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605C78-DD8E-40D3-A18A-03B3643FA6F2}" type="slidenum">
              <a:rPr lang="en-US" smtClean="0"/>
              <a:pPr/>
              <a:t>‹#›</a:t>
            </a:fld>
            <a:endParaRPr lang="en-US"/>
          </a:p>
        </p:txBody>
      </p:sp>
    </p:spTree>
    <p:extLst>
      <p:ext uri="{BB962C8B-B14F-4D97-AF65-F5344CB8AC3E}">
        <p14:creationId xmlns:p14="http://schemas.microsoft.com/office/powerpoint/2010/main" val="3821191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C585BB-10E6-4722-BC4C-E423F4D6C546}" type="datetimeFigureOut">
              <a:rPr lang="en-US" smtClean="0"/>
              <a:pPr/>
              <a:t>7/12/2017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605C78-DD8E-40D3-A18A-03B3643FA6F2}" type="slidenum">
              <a:rPr lang="en-US" smtClean="0"/>
              <a:pPr/>
              <a:t>‹#›</a:t>
            </a:fld>
            <a:endParaRPr lang="en-US"/>
          </a:p>
        </p:txBody>
      </p:sp>
    </p:spTree>
    <p:extLst>
      <p:ext uri="{BB962C8B-B14F-4D97-AF65-F5344CB8AC3E}">
        <p14:creationId xmlns:p14="http://schemas.microsoft.com/office/powerpoint/2010/main" val="1750520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C585BB-10E6-4722-BC4C-E423F4D6C546}" type="datetimeFigureOut">
              <a:rPr lang="en-US" smtClean="0"/>
              <a:pPr/>
              <a:t>7/12/2017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605C78-DD8E-40D3-A18A-03B3643FA6F2}" type="slidenum">
              <a:rPr lang="en-US" smtClean="0"/>
              <a:pPr/>
              <a:t>‹#›</a:t>
            </a:fld>
            <a:endParaRPr lang="en-US"/>
          </a:p>
        </p:txBody>
      </p:sp>
    </p:spTree>
    <p:extLst>
      <p:ext uri="{BB962C8B-B14F-4D97-AF65-F5344CB8AC3E}">
        <p14:creationId xmlns:p14="http://schemas.microsoft.com/office/powerpoint/2010/main" val="4178431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C585BB-10E6-4722-BC4C-E423F4D6C546}" type="datetimeFigureOut">
              <a:rPr lang="en-US" smtClean="0"/>
              <a:pPr/>
              <a:t>7/12/2017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605C78-DD8E-40D3-A18A-03B3643FA6F2}" type="slidenum">
              <a:rPr lang="en-US" smtClean="0"/>
              <a:pPr/>
              <a:t>‹#›</a:t>
            </a:fld>
            <a:endParaRPr lang="en-US"/>
          </a:p>
        </p:txBody>
      </p:sp>
    </p:spTree>
    <p:extLst>
      <p:ext uri="{BB962C8B-B14F-4D97-AF65-F5344CB8AC3E}">
        <p14:creationId xmlns:p14="http://schemas.microsoft.com/office/powerpoint/2010/main" val="3183845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C585BB-10E6-4722-BC4C-E423F4D6C546}" type="datetimeFigureOut">
              <a:rPr lang="en-US" smtClean="0"/>
              <a:pPr/>
              <a:t>7/12/2017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605C78-DD8E-40D3-A18A-03B3643FA6F2}" type="slidenum">
              <a:rPr lang="en-US" smtClean="0"/>
              <a:pPr/>
              <a:t>‹#›</a:t>
            </a:fld>
            <a:endParaRPr lang="en-US"/>
          </a:p>
        </p:txBody>
      </p:sp>
    </p:spTree>
    <p:extLst>
      <p:ext uri="{BB962C8B-B14F-4D97-AF65-F5344CB8AC3E}">
        <p14:creationId xmlns:p14="http://schemas.microsoft.com/office/powerpoint/2010/main" val="1156454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585BB-10E6-4722-BC4C-E423F4D6C546}" type="datetimeFigureOut">
              <a:rPr lang="en-US" smtClean="0"/>
              <a:pPr/>
              <a:t>7/12/2017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605C78-DD8E-40D3-A18A-03B3643FA6F2}" type="slidenum">
              <a:rPr lang="en-US" smtClean="0"/>
              <a:pPr/>
              <a:t>‹#›</a:t>
            </a:fld>
            <a:endParaRPr lang="en-US"/>
          </a:p>
        </p:txBody>
      </p:sp>
    </p:spTree>
    <p:extLst>
      <p:ext uri="{BB962C8B-B14F-4D97-AF65-F5344CB8AC3E}">
        <p14:creationId xmlns:p14="http://schemas.microsoft.com/office/powerpoint/2010/main" val="892678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C585BB-10E6-4722-BC4C-E423F4D6C546}" type="datetimeFigureOut">
              <a:rPr lang="en-US" smtClean="0"/>
              <a:pPr/>
              <a:t>7/12/2017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605C78-DD8E-40D3-A18A-03B3643FA6F2}" type="slidenum">
              <a:rPr lang="en-US" smtClean="0"/>
              <a:pPr/>
              <a:t>‹#›</a:t>
            </a:fld>
            <a:endParaRPr lang="en-US"/>
          </a:p>
        </p:txBody>
      </p:sp>
    </p:spTree>
    <p:extLst>
      <p:ext uri="{BB962C8B-B14F-4D97-AF65-F5344CB8AC3E}">
        <p14:creationId xmlns:p14="http://schemas.microsoft.com/office/powerpoint/2010/main" val="3412049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C585BB-10E6-4722-BC4C-E423F4D6C546}" type="datetimeFigureOut">
              <a:rPr lang="en-US" smtClean="0"/>
              <a:pPr/>
              <a:t>7/12/2017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605C78-DD8E-40D3-A18A-03B3643FA6F2}" type="slidenum">
              <a:rPr lang="en-US" smtClean="0"/>
              <a:pPr/>
              <a:t>‹#›</a:t>
            </a:fld>
            <a:endParaRPr lang="en-US"/>
          </a:p>
        </p:txBody>
      </p:sp>
    </p:spTree>
    <p:extLst>
      <p:ext uri="{BB962C8B-B14F-4D97-AF65-F5344CB8AC3E}">
        <p14:creationId xmlns:p14="http://schemas.microsoft.com/office/powerpoint/2010/main" val="853840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585BB-10E6-4722-BC4C-E423F4D6C546}" type="datetimeFigureOut">
              <a:rPr lang="en-US" smtClean="0"/>
              <a:pPr/>
              <a:t>7/12/2017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605C78-DD8E-40D3-A18A-03B3643FA6F2}" type="slidenum">
              <a:rPr lang="en-US" smtClean="0"/>
              <a:pPr/>
              <a:t>‹#›</a:t>
            </a:fld>
            <a:endParaRPr lang="en-US"/>
          </a:p>
        </p:txBody>
      </p:sp>
    </p:spTree>
    <p:extLst>
      <p:ext uri="{BB962C8B-B14F-4D97-AF65-F5344CB8AC3E}">
        <p14:creationId xmlns:p14="http://schemas.microsoft.com/office/powerpoint/2010/main" val="683111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solidFill>
                  <a:srgbClr val="C00000"/>
                </a:solidFill>
              </a:rPr>
              <a:t>Mother-Infant Study </a:t>
            </a:r>
            <a:r>
              <a:rPr lang="en-US" b="1" dirty="0" smtClean="0">
                <a:solidFill>
                  <a:srgbClr val="C00000"/>
                </a:solidFill>
              </a:rPr>
              <a:t/>
            </a:r>
            <a:br>
              <a:rPr lang="en-US" b="1" dirty="0" smtClean="0">
                <a:solidFill>
                  <a:srgbClr val="C00000"/>
                </a:solidFill>
              </a:rPr>
            </a:br>
            <a:r>
              <a:rPr lang="en-US" b="1" dirty="0" smtClean="0">
                <a:solidFill>
                  <a:srgbClr val="C00000"/>
                </a:solidFill>
              </a:rPr>
              <a:t>to Reduce Long-term </a:t>
            </a:r>
            <a:r>
              <a:rPr lang="en-US" b="1" dirty="0">
                <a:solidFill>
                  <a:srgbClr val="C00000"/>
                </a:solidFill>
              </a:rPr>
              <a:t>E</a:t>
            </a:r>
            <a:r>
              <a:rPr lang="en-US" b="1" dirty="0" smtClean="0">
                <a:solidFill>
                  <a:srgbClr val="C00000"/>
                </a:solidFill>
              </a:rPr>
              <a:t>ffects </a:t>
            </a:r>
            <a:r>
              <a:rPr lang="en-US" b="1" dirty="0">
                <a:solidFill>
                  <a:srgbClr val="C00000"/>
                </a:solidFill>
              </a:rPr>
              <a:t>of </a:t>
            </a:r>
            <a:r>
              <a:rPr lang="en-US" b="1" dirty="0" smtClean="0">
                <a:solidFill>
                  <a:srgbClr val="C00000"/>
                </a:solidFill>
              </a:rPr>
              <a:t/>
            </a:r>
            <a:br>
              <a:rPr lang="en-US" b="1" dirty="0" smtClean="0">
                <a:solidFill>
                  <a:srgbClr val="C00000"/>
                </a:solidFill>
              </a:rPr>
            </a:br>
            <a:r>
              <a:rPr lang="en-US" b="1" dirty="0" smtClean="0">
                <a:solidFill>
                  <a:srgbClr val="C00000"/>
                </a:solidFill>
              </a:rPr>
              <a:t>Neonatal </a:t>
            </a:r>
            <a:r>
              <a:rPr lang="en-US" b="1">
                <a:solidFill>
                  <a:srgbClr val="C00000"/>
                </a:solidFill>
              </a:rPr>
              <a:t>Abstinence </a:t>
            </a:r>
            <a:r>
              <a:rPr lang="en-US" b="1" smtClean="0">
                <a:solidFill>
                  <a:srgbClr val="C00000"/>
                </a:solidFill>
              </a:rPr>
              <a:t>Syndrome </a:t>
            </a:r>
            <a:endParaRPr lang="en-US" b="1" dirty="0">
              <a:solidFill>
                <a:srgbClr val="C00000"/>
              </a:solidFill>
            </a:endParaRPr>
          </a:p>
        </p:txBody>
      </p:sp>
    </p:spTree>
    <p:extLst>
      <p:ext uri="{BB962C8B-B14F-4D97-AF65-F5344CB8AC3E}">
        <p14:creationId xmlns:p14="http://schemas.microsoft.com/office/powerpoint/2010/main" val="29086479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839200" cy="1143000"/>
          </a:xfrm>
        </p:spPr>
        <p:txBody>
          <a:bodyPr>
            <a:noAutofit/>
          </a:bodyPr>
          <a:lstStyle/>
          <a:p>
            <a:r>
              <a:rPr lang="en-US" sz="4000" b="1" dirty="0" smtClean="0">
                <a:solidFill>
                  <a:srgbClr val="C00000"/>
                </a:solidFill>
              </a:rPr>
              <a:t>Y1 Preliminary Outcomes: </a:t>
            </a:r>
            <a:br>
              <a:rPr lang="en-US" sz="4000" b="1" dirty="0" smtClean="0">
                <a:solidFill>
                  <a:srgbClr val="C00000"/>
                </a:solidFill>
              </a:rPr>
            </a:br>
            <a:r>
              <a:rPr lang="en-US" sz="4000" b="1" dirty="0" smtClean="0">
                <a:solidFill>
                  <a:srgbClr val="C00000"/>
                </a:solidFill>
              </a:rPr>
              <a:t>Improved Health Behaviors</a:t>
            </a:r>
            <a:endParaRPr lang="en-US" sz="4000" b="1" dirty="0">
              <a:solidFill>
                <a:srgbClr val="C00000"/>
              </a:solidFill>
            </a:endParaRPr>
          </a:p>
        </p:txBody>
      </p:sp>
      <p:sp>
        <p:nvSpPr>
          <p:cNvPr id="3" name="Content Placeholder 2"/>
          <p:cNvSpPr>
            <a:spLocks noGrp="1"/>
          </p:cNvSpPr>
          <p:nvPr>
            <p:ph idx="1"/>
          </p:nvPr>
        </p:nvSpPr>
        <p:spPr/>
        <p:txBody>
          <a:bodyPr>
            <a:normAutofit/>
          </a:bodyPr>
          <a:lstStyle/>
          <a:p>
            <a:r>
              <a:rPr lang="en-US" b="1" dirty="0" smtClean="0"/>
              <a:t>Smoking</a:t>
            </a:r>
            <a:r>
              <a:rPr lang="en-US" dirty="0" smtClean="0"/>
              <a:t> –reduction/cessation (5%)</a:t>
            </a:r>
          </a:p>
          <a:p>
            <a:r>
              <a:rPr lang="en-US" b="1" dirty="0" smtClean="0">
                <a:solidFill>
                  <a:srgbClr val="C00000"/>
                </a:solidFill>
              </a:rPr>
              <a:t>Substance Abuse*</a:t>
            </a:r>
            <a:r>
              <a:rPr lang="en-US" dirty="0" smtClean="0">
                <a:solidFill>
                  <a:srgbClr val="C00000"/>
                </a:solidFill>
              </a:rPr>
              <a:t>-reduction/cessation (77%)</a:t>
            </a:r>
          </a:p>
          <a:p>
            <a:r>
              <a:rPr lang="en-US" b="1" dirty="0" smtClean="0">
                <a:solidFill>
                  <a:srgbClr val="C00000"/>
                </a:solidFill>
              </a:rPr>
              <a:t>Mental Health</a:t>
            </a:r>
            <a:r>
              <a:rPr lang="en-US" dirty="0" smtClean="0">
                <a:solidFill>
                  <a:srgbClr val="C00000"/>
                </a:solidFill>
              </a:rPr>
              <a:t>-PHQ-9/GAD-7 improved (30%)</a:t>
            </a:r>
          </a:p>
          <a:p>
            <a:r>
              <a:rPr lang="en-US" b="1" dirty="0" smtClean="0"/>
              <a:t>Nutrition</a:t>
            </a:r>
            <a:r>
              <a:rPr lang="en-US" dirty="0" smtClean="0"/>
              <a:t>-fewer skipped meals in last week (33%)</a:t>
            </a:r>
          </a:p>
          <a:p>
            <a:r>
              <a:rPr lang="en-US" b="1" dirty="0" smtClean="0"/>
              <a:t>Safe Sleep</a:t>
            </a:r>
            <a:r>
              <a:rPr lang="en-US" dirty="0" smtClean="0"/>
              <a:t>-more sleeping alone on back (20%)</a:t>
            </a:r>
          </a:p>
          <a:p>
            <a:r>
              <a:rPr lang="en-US" b="1" dirty="0" smtClean="0"/>
              <a:t>Breastfeeding</a:t>
            </a:r>
            <a:r>
              <a:rPr lang="en-US" dirty="0" smtClean="0"/>
              <a:t>-continued for &gt; 3 months (80%)</a:t>
            </a:r>
          </a:p>
          <a:p>
            <a:pPr marL="0" indent="0">
              <a:buNone/>
            </a:pPr>
            <a:r>
              <a:rPr lang="en-US" sz="2000" dirty="0" smtClean="0"/>
              <a:t>* Note: a very small number of patients screened positive for SA</a:t>
            </a:r>
            <a:endParaRPr lang="en-US" sz="2000" dirty="0"/>
          </a:p>
        </p:txBody>
      </p:sp>
    </p:spTree>
    <p:extLst>
      <p:ext uri="{BB962C8B-B14F-4D97-AF65-F5344CB8AC3E}">
        <p14:creationId xmlns:p14="http://schemas.microsoft.com/office/powerpoint/2010/main" val="25911879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r>
              <a:rPr lang="en-US" sz="4000" b="1" i="1" dirty="0" err="1">
                <a:solidFill>
                  <a:srgbClr val="C00000"/>
                </a:solidFill>
                <a:cs typeface="Century Gothic"/>
              </a:rPr>
              <a:t>WeCare</a:t>
            </a:r>
            <a:r>
              <a:rPr lang="en-US" sz="4000" b="1" i="1" dirty="0">
                <a:solidFill>
                  <a:srgbClr val="C00000"/>
                </a:solidFill>
                <a:cs typeface="Century Gothic"/>
              </a:rPr>
              <a:t> Plus</a:t>
            </a:r>
            <a:r>
              <a:rPr lang="en-US" sz="4000" b="1" dirty="0">
                <a:solidFill>
                  <a:srgbClr val="C00000"/>
                </a:solidFill>
                <a:cs typeface="Century Gothic"/>
              </a:rPr>
              <a:t>: An Innovative, Community-Based, Collaborative Initiative to Decrease Infant </a:t>
            </a:r>
            <a:r>
              <a:rPr lang="en-US" sz="4000" b="1" dirty="0" smtClean="0">
                <a:solidFill>
                  <a:srgbClr val="C00000"/>
                </a:solidFill>
                <a:cs typeface="Century Gothic"/>
              </a:rPr>
              <a:t>Mortality</a:t>
            </a:r>
            <a:r>
              <a:rPr lang="en-US" sz="2800" b="1" dirty="0" smtClean="0">
                <a:solidFill>
                  <a:srgbClr val="C00000"/>
                </a:solidFill>
                <a:latin typeface="Century Gothic"/>
                <a:cs typeface="Century Gothic"/>
              </a:rPr>
              <a:t/>
            </a:r>
            <a:br>
              <a:rPr lang="en-US" sz="2800" b="1" dirty="0" smtClean="0">
                <a:solidFill>
                  <a:srgbClr val="C00000"/>
                </a:solidFill>
                <a:latin typeface="Century Gothic"/>
                <a:cs typeface="Century Gothic"/>
              </a:rPr>
            </a:br>
            <a:r>
              <a:rPr lang="en-US" sz="2800" b="1" dirty="0" smtClean="0">
                <a:solidFill>
                  <a:srgbClr val="C00000"/>
                </a:solidFill>
                <a:latin typeface="Century Gothic"/>
                <a:cs typeface="Century Gothic"/>
              </a:rPr>
              <a:t> </a:t>
            </a:r>
            <a:endParaRPr lang="en-US" sz="2800" i="1" dirty="0">
              <a:solidFill>
                <a:srgbClr val="C00000"/>
              </a:solidFill>
            </a:endParaRPr>
          </a:p>
        </p:txBody>
      </p:sp>
      <p:sp>
        <p:nvSpPr>
          <p:cNvPr id="3" name="Content Placeholder 2"/>
          <p:cNvSpPr>
            <a:spLocks noGrp="1"/>
          </p:cNvSpPr>
          <p:nvPr>
            <p:ph idx="1"/>
          </p:nvPr>
        </p:nvSpPr>
        <p:spPr>
          <a:xfrm>
            <a:off x="457200" y="1828800"/>
            <a:ext cx="8229600" cy="4297363"/>
          </a:xfrm>
        </p:spPr>
        <p:txBody>
          <a:bodyPr>
            <a:normAutofit fontScale="92500" lnSpcReduction="20000"/>
          </a:bodyPr>
          <a:lstStyle/>
          <a:p>
            <a:r>
              <a:rPr lang="en-US" dirty="0" smtClean="0"/>
              <a:t>Indiana State Department of Health’s </a:t>
            </a:r>
            <a:r>
              <a:rPr lang="en-US" dirty="0" err="1" smtClean="0"/>
              <a:t>SafetyPIN</a:t>
            </a:r>
            <a:r>
              <a:rPr lang="en-US" dirty="0" smtClean="0"/>
              <a:t> Initiative</a:t>
            </a:r>
          </a:p>
          <a:p>
            <a:r>
              <a:rPr lang="en-US" dirty="0" smtClean="0"/>
              <a:t>1 of 10 funded</a:t>
            </a:r>
          </a:p>
          <a:p>
            <a:r>
              <a:rPr lang="en-US" dirty="0" smtClean="0"/>
              <a:t>$2.1 M awarded with focus on Central Region</a:t>
            </a:r>
          </a:p>
          <a:p>
            <a:r>
              <a:rPr lang="en-US" dirty="0" smtClean="0"/>
              <a:t>Expand to include other FQHCs in Marion County:</a:t>
            </a:r>
          </a:p>
          <a:p>
            <a:pPr marL="0" indent="0">
              <a:buNone/>
            </a:pPr>
            <a:r>
              <a:rPr lang="en-US" cap="small" dirty="0" smtClean="0"/>
              <a:t>	</a:t>
            </a:r>
            <a:r>
              <a:rPr lang="en-US" cap="small" dirty="0" err="1" smtClean="0"/>
              <a:t>Eskenazi</a:t>
            </a:r>
            <a:r>
              <a:rPr lang="en-US" cap="small" dirty="0" smtClean="0"/>
              <a:t> </a:t>
            </a:r>
            <a:r>
              <a:rPr lang="en-US" cap="small" dirty="0"/>
              <a:t>Community Health Centers (11)</a:t>
            </a:r>
          </a:p>
          <a:p>
            <a:pPr marL="0" indent="0">
              <a:buNone/>
            </a:pPr>
            <a:r>
              <a:rPr lang="en-US" cap="small" dirty="0"/>
              <a:t>	</a:t>
            </a:r>
            <a:r>
              <a:rPr lang="en-US" cap="small" dirty="0" err="1"/>
              <a:t>HealthNet</a:t>
            </a:r>
            <a:r>
              <a:rPr lang="en-US" cap="small" dirty="0"/>
              <a:t> Clinics (4)</a:t>
            </a:r>
          </a:p>
          <a:p>
            <a:pPr marL="0" indent="0">
              <a:buNone/>
            </a:pPr>
            <a:r>
              <a:rPr lang="en-US" cap="small" dirty="0"/>
              <a:t>	</a:t>
            </a:r>
            <a:r>
              <a:rPr lang="en-US" cap="small" dirty="0" smtClean="0"/>
              <a:t>Shepherd </a:t>
            </a:r>
            <a:r>
              <a:rPr lang="en-US" cap="small" dirty="0"/>
              <a:t>Community Health Center (1</a:t>
            </a:r>
            <a:r>
              <a:rPr lang="en-US" cap="small" dirty="0" smtClean="0"/>
              <a:t>)</a:t>
            </a:r>
          </a:p>
          <a:p>
            <a:pPr marL="0" indent="0">
              <a:buNone/>
            </a:pPr>
            <a:r>
              <a:rPr lang="en-US" cap="small" dirty="0"/>
              <a:t>	Raphael Health Center (1)</a:t>
            </a:r>
          </a:p>
          <a:p>
            <a:pPr marL="0" indent="0">
              <a:buNone/>
            </a:pPr>
            <a:endParaRPr lang="en-US" cap="small" dirty="0"/>
          </a:p>
          <a:p>
            <a:endParaRPr lang="en-US" dirty="0" smtClean="0"/>
          </a:p>
          <a:p>
            <a:pPr lvl="1"/>
            <a:endParaRPr lang="en-US" dirty="0" smtClean="0"/>
          </a:p>
          <a:p>
            <a:endParaRPr lang="en-US" dirty="0"/>
          </a:p>
        </p:txBody>
      </p:sp>
    </p:spTree>
    <p:extLst>
      <p:ext uri="{BB962C8B-B14F-4D97-AF65-F5344CB8AC3E}">
        <p14:creationId xmlns:p14="http://schemas.microsoft.com/office/powerpoint/2010/main" val="25442226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04800"/>
            <a:ext cx="9067800" cy="1630362"/>
          </a:xfrm>
        </p:spPr>
        <p:txBody>
          <a:bodyPr>
            <a:noAutofit/>
          </a:bodyPr>
          <a:lstStyle/>
          <a:p>
            <a:r>
              <a:rPr lang="en-US" sz="4000" b="1" i="1" dirty="0">
                <a:solidFill>
                  <a:srgbClr val="C00000"/>
                </a:solidFill>
              </a:rPr>
              <a:t>Care Plus:  </a:t>
            </a:r>
            <a:r>
              <a:rPr lang="en-US" sz="4000" b="1" dirty="0">
                <a:solidFill>
                  <a:srgbClr val="C00000"/>
                </a:solidFill>
              </a:rPr>
              <a:t>An Innovative, </a:t>
            </a:r>
            <a:r>
              <a:rPr lang="en-US" sz="4000" b="1" u="sng" dirty="0">
                <a:solidFill>
                  <a:srgbClr val="C00000"/>
                </a:solidFill>
              </a:rPr>
              <a:t>C</a:t>
            </a:r>
            <a:r>
              <a:rPr lang="en-US" sz="4000" b="1" dirty="0">
                <a:solidFill>
                  <a:srgbClr val="C00000"/>
                </a:solidFill>
              </a:rPr>
              <a:t>ommunity-based </a:t>
            </a:r>
            <a:r>
              <a:rPr lang="en-US" sz="4000" b="1" u="sng" dirty="0" smtClean="0">
                <a:solidFill>
                  <a:srgbClr val="C00000"/>
                </a:solidFill>
              </a:rPr>
              <a:t>A</a:t>
            </a:r>
            <a:r>
              <a:rPr lang="en-US" sz="4000" b="1" dirty="0" smtClean="0">
                <a:solidFill>
                  <a:srgbClr val="C00000"/>
                </a:solidFill>
              </a:rPr>
              <a:t>ddiction </a:t>
            </a:r>
            <a:r>
              <a:rPr lang="en-US" sz="4000" b="1" u="sng" dirty="0" smtClean="0">
                <a:solidFill>
                  <a:srgbClr val="C00000"/>
                </a:solidFill>
              </a:rPr>
              <a:t>Re</a:t>
            </a:r>
            <a:r>
              <a:rPr lang="en-US" sz="4000" b="1" dirty="0" smtClean="0">
                <a:solidFill>
                  <a:srgbClr val="C00000"/>
                </a:solidFill>
              </a:rPr>
              <a:t>duction </a:t>
            </a:r>
            <a:r>
              <a:rPr lang="en-US" sz="4000" b="1" u="sng" dirty="0">
                <a:solidFill>
                  <a:srgbClr val="C00000"/>
                </a:solidFill>
              </a:rPr>
              <a:t>plus</a:t>
            </a:r>
            <a:r>
              <a:rPr lang="en-US" sz="4000" b="1" dirty="0">
                <a:solidFill>
                  <a:srgbClr val="C00000"/>
                </a:solidFill>
              </a:rPr>
              <a:t> </a:t>
            </a:r>
            <a:r>
              <a:rPr lang="en-US" sz="4000" dirty="0">
                <a:solidFill>
                  <a:srgbClr val="C00000"/>
                </a:solidFill>
              </a:rPr>
              <a:t/>
            </a:r>
            <a:br>
              <a:rPr lang="en-US" sz="4000" dirty="0">
                <a:solidFill>
                  <a:srgbClr val="C00000"/>
                </a:solidFill>
              </a:rPr>
            </a:br>
            <a:r>
              <a:rPr lang="en-US" sz="4000" b="1" dirty="0">
                <a:solidFill>
                  <a:srgbClr val="C00000"/>
                </a:solidFill>
              </a:rPr>
              <a:t>Policy Innovations Program for Indiana</a:t>
            </a:r>
            <a:r>
              <a:rPr lang="en-US" sz="4000" dirty="0">
                <a:solidFill>
                  <a:srgbClr val="C00000"/>
                </a:solidFill>
              </a:rPr>
              <a:t/>
            </a:r>
            <a:br>
              <a:rPr lang="en-US" sz="4000" dirty="0">
                <a:solidFill>
                  <a:srgbClr val="C00000"/>
                </a:solidFill>
              </a:rPr>
            </a:br>
            <a:endParaRPr lang="en-US" sz="4000" dirty="0">
              <a:solidFill>
                <a:srgbClr val="C00000"/>
              </a:solidFill>
            </a:endParaRPr>
          </a:p>
        </p:txBody>
      </p:sp>
      <p:sp>
        <p:nvSpPr>
          <p:cNvPr id="3" name="Content Placeholder 2"/>
          <p:cNvSpPr>
            <a:spLocks noGrp="1"/>
          </p:cNvSpPr>
          <p:nvPr>
            <p:ph idx="1"/>
          </p:nvPr>
        </p:nvSpPr>
        <p:spPr/>
        <p:txBody>
          <a:bodyPr>
            <a:normAutofit lnSpcReduction="10000"/>
          </a:bodyPr>
          <a:lstStyle/>
          <a:p>
            <a:pPr marL="0" indent="0">
              <a:buNone/>
            </a:pPr>
            <a:endParaRPr lang="en-US" sz="3000" dirty="0" smtClean="0"/>
          </a:p>
          <a:p>
            <a:pPr marL="0" indent="0">
              <a:buNone/>
            </a:pPr>
            <a:r>
              <a:rPr lang="en-US" sz="3000" i="1" dirty="0" smtClean="0"/>
              <a:t>Background </a:t>
            </a:r>
            <a:r>
              <a:rPr lang="en-US" sz="3000" i="1" dirty="0"/>
              <a:t>and Rationale for Study</a:t>
            </a:r>
            <a:r>
              <a:rPr lang="en-US" sz="3000" i="1" dirty="0" smtClean="0"/>
              <a:t>:</a:t>
            </a:r>
          </a:p>
          <a:p>
            <a:pPr marL="0" indent="0">
              <a:buNone/>
            </a:pPr>
            <a:r>
              <a:rPr lang="en-US" sz="3000" i="1" dirty="0"/>
              <a:t>	</a:t>
            </a:r>
            <a:r>
              <a:rPr lang="en-US" sz="3000" i="1" u="sng" dirty="0"/>
              <a:t>Care Plus</a:t>
            </a:r>
            <a:r>
              <a:rPr lang="en-US" sz="3000" dirty="0"/>
              <a:t> is planned as a partnership of healthcare, public, and community organizations, designed to reduce Opiate mortality and addiction in Indiana, beginning with pilot implementation in three counties (Marion, Delaware, and one other southern Indiana county) through outreach, health coaching, community engagement, and mobile health (</a:t>
            </a:r>
            <a:r>
              <a:rPr lang="en-US" sz="3000" dirty="0" err="1"/>
              <a:t>mHealth</a:t>
            </a:r>
            <a:r>
              <a:rPr lang="en-US" sz="3000" dirty="0"/>
              <a:t>) messaging technology. </a:t>
            </a:r>
          </a:p>
          <a:p>
            <a:endParaRPr lang="en-US" dirty="0"/>
          </a:p>
        </p:txBody>
      </p:sp>
    </p:spTree>
    <p:extLst>
      <p:ext uri="{BB962C8B-B14F-4D97-AF65-F5344CB8AC3E}">
        <p14:creationId xmlns:p14="http://schemas.microsoft.com/office/powerpoint/2010/main" val="1722659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C00000"/>
                </a:solidFill>
              </a:rPr>
              <a:t>Specific Aim One</a:t>
            </a:r>
            <a:endParaRPr lang="en-US" sz="4000" b="1" dirty="0">
              <a:solidFill>
                <a:srgbClr val="C00000"/>
              </a:solidFill>
            </a:endParaRPr>
          </a:p>
        </p:txBody>
      </p:sp>
      <p:sp>
        <p:nvSpPr>
          <p:cNvPr id="3" name="Content Placeholder 2"/>
          <p:cNvSpPr>
            <a:spLocks noGrp="1"/>
          </p:cNvSpPr>
          <p:nvPr>
            <p:ph idx="1"/>
          </p:nvPr>
        </p:nvSpPr>
        <p:spPr/>
        <p:txBody>
          <a:bodyPr/>
          <a:lstStyle/>
          <a:p>
            <a:r>
              <a:rPr lang="en-US" i="1" u="sng" dirty="0"/>
              <a:t>Care Plus</a:t>
            </a:r>
            <a:r>
              <a:rPr lang="en-US" dirty="0"/>
              <a:t> CHW coaches training and clinical decision and SMS messaging support tools will be expanded to include a more comprehensive screening, care, and resource tool kit for clients with opioid and illicit drug use. </a:t>
            </a:r>
          </a:p>
        </p:txBody>
      </p:sp>
    </p:spTree>
    <p:extLst>
      <p:ext uri="{BB962C8B-B14F-4D97-AF65-F5344CB8AC3E}">
        <p14:creationId xmlns:p14="http://schemas.microsoft.com/office/powerpoint/2010/main" val="41748319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C00000"/>
                </a:solidFill>
              </a:rPr>
              <a:t>Specific Aim Two</a:t>
            </a:r>
            <a:endParaRPr lang="en-US" sz="4000" b="1" dirty="0">
              <a:solidFill>
                <a:srgbClr val="C00000"/>
              </a:solidFill>
            </a:endParaRPr>
          </a:p>
        </p:txBody>
      </p:sp>
      <p:sp>
        <p:nvSpPr>
          <p:cNvPr id="3" name="Content Placeholder 2"/>
          <p:cNvSpPr>
            <a:spLocks noGrp="1"/>
          </p:cNvSpPr>
          <p:nvPr>
            <p:ph idx="1"/>
          </p:nvPr>
        </p:nvSpPr>
        <p:spPr/>
        <p:txBody>
          <a:bodyPr/>
          <a:lstStyle/>
          <a:p>
            <a:r>
              <a:rPr lang="en-US" dirty="0"/>
              <a:t>On-going in-services will be provided to NICU staff about the </a:t>
            </a:r>
            <a:r>
              <a:rPr lang="en-US" i="1" u="sng" dirty="0"/>
              <a:t>Care Plus</a:t>
            </a:r>
            <a:r>
              <a:rPr lang="en-US" dirty="0"/>
              <a:t> program to link mothers and fathers of children born with NAS with </a:t>
            </a:r>
            <a:r>
              <a:rPr lang="en-US" i="1" u="sng" dirty="0"/>
              <a:t>Care Plus</a:t>
            </a:r>
            <a:r>
              <a:rPr lang="en-US" i="1" dirty="0"/>
              <a:t> </a:t>
            </a:r>
            <a:r>
              <a:rPr lang="en-US" dirty="0"/>
              <a:t>CHW in non-urgent situations to assist with appropriate treatment plans and referrals and on-going recovery coaching. </a:t>
            </a:r>
          </a:p>
        </p:txBody>
      </p:sp>
    </p:spTree>
    <p:extLst>
      <p:ext uri="{BB962C8B-B14F-4D97-AF65-F5344CB8AC3E}">
        <p14:creationId xmlns:p14="http://schemas.microsoft.com/office/powerpoint/2010/main" val="21237637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C00000"/>
                </a:solidFill>
              </a:rPr>
              <a:t>Specific Aim Three</a:t>
            </a:r>
            <a:endParaRPr lang="en-US" sz="4000" b="1" dirty="0">
              <a:solidFill>
                <a:srgbClr val="C00000"/>
              </a:solidFill>
            </a:endParaRPr>
          </a:p>
        </p:txBody>
      </p:sp>
      <p:sp>
        <p:nvSpPr>
          <p:cNvPr id="3" name="Content Placeholder 2"/>
          <p:cNvSpPr>
            <a:spLocks noGrp="1"/>
          </p:cNvSpPr>
          <p:nvPr>
            <p:ph idx="1"/>
          </p:nvPr>
        </p:nvSpPr>
        <p:spPr/>
        <p:txBody>
          <a:bodyPr/>
          <a:lstStyle/>
          <a:p>
            <a:r>
              <a:rPr lang="en-US" dirty="0"/>
              <a:t>First Responders will be trained using materials similar to </a:t>
            </a:r>
            <a:r>
              <a:rPr lang="en-US" i="1" u="sng" dirty="0"/>
              <a:t>Care</a:t>
            </a:r>
            <a:r>
              <a:rPr lang="en-US" u="sng" dirty="0"/>
              <a:t> </a:t>
            </a:r>
            <a:r>
              <a:rPr lang="en-US" i="1" u="sng" dirty="0"/>
              <a:t>Plus</a:t>
            </a:r>
            <a:r>
              <a:rPr lang="en-US" i="1" dirty="0"/>
              <a:t> </a:t>
            </a:r>
            <a:r>
              <a:rPr lang="en-US" dirty="0"/>
              <a:t>CHW education materials and will help screen and link community members using opioid and illicit drugs with CHW in non-urgent situations to assist in appropriate treatment plans and referrals and on-going recovery coaching. </a:t>
            </a:r>
          </a:p>
        </p:txBody>
      </p:sp>
    </p:spTree>
    <p:extLst>
      <p:ext uri="{BB962C8B-B14F-4D97-AF65-F5344CB8AC3E}">
        <p14:creationId xmlns:p14="http://schemas.microsoft.com/office/powerpoint/2010/main" val="28334267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C00000"/>
                </a:solidFill>
              </a:rPr>
              <a:t>Specific Aim Four</a:t>
            </a:r>
            <a:endParaRPr lang="en-US" sz="4000" b="1" dirty="0">
              <a:solidFill>
                <a:srgbClr val="C00000"/>
              </a:solidFill>
            </a:endParaRPr>
          </a:p>
        </p:txBody>
      </p:sp>
      <p:sp>
        <p:nvSpPr>
          <p:cNvPr id="3" name="Content Placeholder 2"/>
          <p:cNvSpPr>
            <a:spLocks noGrp="1"/>
          </p:cNvSpPr>
          <p:nvPr>
            <p:ph idx="1"/>
          </p:nvPr>
        </p:nvSpPr>
        <p:spPr/>
        <p:txBody>
          <a:bodyPr/>
          <a:lstStyle/>
          <a:p>
            <a:r>
              <a:rPr lang="en-US" dirty="0"/>
              <a:t>Develop human-centered monitoring and evaluation programs to conduct detailed root cause analyses of high opiate morbidity</a:t>
            </a:r>
            <a:r>
              <a:rPr lang="en-US" dirty="0" smtClean="0"/>
              <a:t>/ mortality communities </a:t>
            </a:r>
            <a:r>
              <a:rPr lang="en-US" dirty="0"/>
              <a:t>and develop </a:t>
            </a:r>
            <a:r>
              <a:rPr lang="en-US" dirty="0" smtClean="0"/>
              <a:t>community-driven </a:t>
            </a:r>
            <a:r>
              <a:rPr lang="en-US" dirty="0"/>
              <a:t>solutions to address their opiate abuse challenges. </a:t>
            </a:r>
          </a:p>
        </p:txBody>
      </p:sp>
    </p:spTree>
    <p:extLst>
      <p:ext uri="{BB962C8B-B14F-4D97-AF65-F5344CB8AC3E}">
        <p14:creationId xmlns:p14="http://schemas.microsoft.com/office/powerpoint/2010/main" val="13845065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solidFill>
                  <a:srgbClr val="C00000"/>
                </a:solidFill>
              </a:rPr>
              <a:t>Mother-Infant Study to reduce long term effects of Neonatal Abstinence Syndrome </a:t>
            </a:r>
          </a:p>
        </p:txBody>
      </p:sp>
    </p:spTree>
    <p:extLst>
      <p:ext uri="{BB962C8B-B14F-4D97-AF65-F5344CB8AC3E}">
        <p14:creationId xmlns:p14="http://schemas.microsoft.com/office/powerpoint/2010/main" val="5198278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nvPr>
        </p:nvGraphicFramePr>
        <p:xfrm>
          <a:off x="457200" y="228600"/>
          <a:ext cx="8229600" cy="5897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89286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solidFill>
                  <a:srgbClr val="C00000"/>
                </a:solidFill>
              </a:rPr>
              <a:t>Cohort</a:t>
            </a:r>
            <a:endParaRPr lang="en-US" b="1" dirty="0">
              <a:solidFill>
                <a:srgbClr val="C00000"/>
              </a:solidFill>
            </a:endParaRPr>
          </a:p>
        </p:txBody>
      </p:sp>
      <p:sp>
        <p:nvSpPr>
          <p:cNvPr id="3" name="Content Placeholder 2"/>
          <p:cNvSpPr>
            <a:spLocks noGrp="1"/>
          </p:cNvSpPr>
          <p:nvPr>
            <p:ph idx="1"/>
          </p:nvPr>
        </p:nvSpPr>
        <p:spPr>
          <a:xfrm>
            <a:off x="457200" y="1447800"/>
            <a:ext cx="8229600" cy="4678363"/>
          </a:xfrm>
        </p:spPr>
        <p:txBody>
          <a:bodyPr>
            <a:normAutofit fontScale="92500" lnSpcReduction="10000"/>
          </a:bodyPr>
          <a:lstStyle/>
          <a:p>
            <a:r>
              <a:rPr lang="en-US" dirty="0" smtClean="0"/>
              <a:t>Parent-Infant pairs:  neonates born with NAS</a:t>
            </a:r>
          </a:p>
          <a:p>
            <a:endParaRPr lang="en-US" dirty="0"/>
          </a:p>
          <a:p>
            <a:pPr marL="0" indent="0">
              <a:buNone/>
            </a:pPr>
            <a:r>
              <a:rPr lang="en-US" dirty="0" smtClean="0"/>
              <a:t>1. Demographics</a:t>
            </a:r>
          </a:p>
          <a:p>
            <a:pPr marL="0" indent="0">
              <a:buNone/>
            </a:pPr>
            <a:r>
              <a:rPr lang="en-US" dirty="0" smtClean="0"/>
              <a:t>2. Birth history (</a:t>
            </a:r>
            <a:r>
              <a:rPr lang="en-US" dirty="0" err="1" smtClean="0"/>
              <a:t>vag</a:t>
            </a:r>
            <a:r>
              <a:rPr lang="en-US" dirty="0" smtClean="0"/>
              <a:t>/CS/Pitocin)</a:t>
            </a:r>
          </a:p>
          <a:p>
            <a:pPr marL="0" indent="0">
              <a:buNone/>
            </a:pPr>
            <a:r>
              <a:rPr lang="en-US" dirty="0" smtClean="0"/>
              <a:t>3. Infant data:  gestational age/weight/APGARS</a:t>
            </a:r>
          </a:p>
          <a:p>
            <a:pPr marL="0" indent="0">
              <a:buNone/>
            </a:pPr>
            <a:r>
              <a:rPr lang="en-US" dirty="0" smtClean="0"/>
              <a:t>3. Psychiatric history (including SA history)</a:t>
            </a:r>
          </a:p>
          <a:p>
            <a:pPr marL="0" indent="0">
              <a:buNone/>
            </a:pPr>
            <a:r>
              <a:rPr lang="en-US" dirty="0" smtClean="0"/>
              <a:t>4. Adverse Childhood Experiences</a:t>
            </a:r>
          </a:p>
          <a:p>
            <a:pPr marL="0" indent="0">
              <a:buNone/>
            </a:pPr>
            <a:r>
              <a:rPr lang="en-US" dirty="0" smtClean="0"/>
              <a:t>5. Attachment Security of parents</a:t>
            </a:r>
          </a:p>
          <a:p>
            <a:pPr marL="0" indent="0">
              <a:buNone/>
            </a:pPr>
            <a:r>
              <a:rPr lang="en-US" dirty="0" smtClean="0"/>
              <a:t>6. Paternal involvement</a:t>
            </a:r>
          </a:p>
          <a:p>
            <a:endParaRPr lang="en-US" dirty="0"/>
          </a:p>
        </p:txBody>
      </p:sp>
    </p:spTree>
    <p:extLst>
      <p:ext uri="{BB962C8B-B14F-4D97-AF65-F5344CB8AC3E}">
        <p14:creationId xmlns:p14="http://schemas.microsoft.com/office/powerpoint/2010/main" val="2831013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solidFill>
                  <a:srgbClr val="C00000"/>
                </a:solidFill>
              </a:rPr>
              <a:t>NAS Infants 2012-2016</a:t>
            </a:r>
            <a:br>
              <a:rPr lang="en-US" b="1" dirty="0" smtClean="0">
                <a:solidFill>
                  <a:srgbClr val="C00000"/>
                </a:solidFill>
              </a:rPr>
            </a:br>
            <a:r>
              <a:rPr lang="en-US" sz="3600" dirty="0" smtClean="0"/>
              <a:t>(</a:t>
            </a:r>
            <a:r>
              <a:rPr lang="en-US" sz="3600" dirty="0" err="1" smtClean="0"/>
              <a:t>Eskenazi</a:t>
            </a:r>
            <a:r>
              <a:rPr lang="en-US" sz="3600" dirty="0" smtClean="0"/>
              <a:t> and Methodist NICUs)</a:t>
            </a:r>
            <a:endParaRPr lang="en-US" sz="3600" dirty="0"/>
          </a:p>
        </p:txBody>
      </p:sp>
      <p:graphicFrame>
        <p:nvGraphicFramePr>
          <p:cNvPr id="5" name="Chart 4"/>
          <p:cNvGraphicFramePr>
            <a:graphicFrameLocks/>
          </p:cNvGraphicFramePr>
          <p:nvPr>
            <p:extLst/>
          </p:nvPr>
        </p:nvGraphicFramePr>
        <p:xfrm>
          <a:off x="1295400" y="1600200"/>
          <a:ext cx="6324600"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15112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C00000"/>
                </a:solidFill>
              </a:rPr>
              <a:t>Implementation Study</a:t>
            </a:r>
            <a:endParaRPr lang="en-US" sz="4000" b="1" dirty="0">
              <a:solidFill>
                <a:srgbClr val="C00000"/>
              </a:solidFill>
            </a:endParaRPr>
          </a:p>
        </p:txBody>
      </p:sp>
      <p:sp>
        <p:nvSpPr>
          <p:cNvPr id="3" name="Content Placeholder 2"/>
          <p:cNvSpPr>
            <a:spLocks noGrp="1"/>
          </p:cNvSpPr>
          <p:nvPr>
            <p:ph idx="1"/>
          </p:nvPr>
        </p:nvSpPr>
        <p:spPr>
          <a:xfrm>
            <a:off x="228600" y="2362200"/>
            <a:ext cx="8839200" cy="4419600"/>
          </a:xfrm>
        </p:spPr>
        <p:txBody>
          <a:bodyPr>
            <a:normAutofit fontScale="92500"/>
          </a:bodyPr>
          <a:lstStyle/>
          <a:p>
            <a:r>
              <a:rPr lang="en-US" dirty="0" smtClean="0"/>
              <a:t>Implementation of </a:t>
            </a:r>
            <a:r>
              <a:rPr lang="en-US" dirty="0" err="1" smtClean="0"/>
              <a:t>WeCare</a:t>
            </a:r>
            <a:r>
              <a:rPr lang="en-US" dirty="0" smtClean="0"/>
              <a:t> Plus in an NAS population</a:t>
            </a:r>
          </a:p>
          <a:p>
            <a:pPr lvl="1"/>
            <a:r>
              <a:rPr lang="en-US" dirty="0" smtClean="0"/>
              <a:t>CHW training</a:t>
            </a:r>
          </a:p>
          <a:p>
            <a:pPr lvl="1"/>
            <a:r>
              <a:rPr lang="en-US" dirty="0" smtClean="0"/>
              <a:t>CHW involvement with parents (personal contact/SMS)</a:t>
            </a:r>
          </a:p>
          <a:p>
            <a:pPr lvl="1"/>
            <a:r>
              <a:rPr lang="en-US" dirty="0" smtClean="0"/>
              <a:t>Connection to treaters</a:t>
            </a:r>
          </a:p>
          <a:p>
            <a:r>
              <a:rPr lang="en-US" dirty="0" smtClean="0"/>
              <a:t>Implementation of Circle of Security in an NAS population</a:t>
            </a:r>
          </a:p>
          <a:p>
            <a:pPr lvl="1"/>
            <a:r>
              <a:rPr lang="en-US" dirty="0" smtClean="0"/>
              <a:t>CHW trained</a:t>
            </a:r>
          </a:p>
          <a:p>
            <a:pPr lvl="1"/>
            <a:r>
              <a:rPr lang="en-US" dirty="0" smtClean="0"/>
              <a:t>In hospital/outpatient follow-up in home</a:t>
            </a:r>
            <a:endParaRPr lang="en-US" dirty="0"/>
          </a:p>
        </p:txBody>
      </p:sp>
    </p:spTree>
    <p:extLst>
      <p:ext uri="{BB962C8B-B14F-4D97-AF65-F5344CB8AC3E}">
        <p14:creationId xmlns:p14="http://schemas.microsoft.com/office/powerpoint/2010/main" val="29858621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C00000"/>
                </a:solidFill>
              </a:rPr>
              <a:t>Randomized Control Study</a:t>
            </a:r>
            <a:endParaRPr lang="en-US" sz="4000" b="1" dirty="0">
              <a:solidFill>
                <a:srgbClr val="C00000"/>
              </a:solidFill>
            </a:endParaRPr>
          </a:p>
        </p:txBody>
      </p:sp>
      <p:sp>
        <p:nvSpPr>
          <p:cNvPr id="3" name="Content Placeholder 2"/>
          <p:cNvSpPr>
            <a:spLocks noGrp="1"/>
          </p:cNvSpPr>
          <p:nvPr>
            <p:ph idx="1"/>
          </p:nvPr>
        </p:nvSpPr>
        <p:spPr>
          <a:xfrm>
            <a:off x="457200" y="2286000"/>
            <a:ext cx="8229600" cy="3840163"/>
          </a:xfrm>
        </p:spPr>
        <p:txBody>
          <a:bodyPr/>
          <a:lstStyle/>
          <a:p>
            <a:r>
              <a:rPr lang="en-US" dirty="0" smtClean="0"/>
              <a:t>50% of parents of NAS infants will participate in Circle of Security.</a:t>
            </a:r>
          </a:p>
          <a:p>
            <a:endParaRPr lang="en-US" dirty="0"/>
          </a:p>
          <a:p>
            <a:r>
              <a:rPr lang="en-US" dirty="0" smtClean="0"/>
              <a:t>50% of parents of NAS infants will not participate in Circle of Security.</a:t>
            </a:r>
            <a:endParaRPr lang="en-US" dirty="0"/>
          </a:p>
        </p:txBody>
      </p:sp>
    </p:spTree>
    <p:extLst>
      <p:ext uri="{BB962C8B-B14F-4D97-AF65-F5344CB8AC3E}">
        <p14:creationId xmlns:p14="http://schemas.microsoft.com/office/powerpoint/2010/main" val="24288039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381000"/>
            <a:ext cx="8315530" cy="610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37818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solidFill>
                  <a:srgbClr val="C00000"/>
                </a:solidFill>
              </a:rPr>
              <a:t>Neonates</a:t>
            </a:r>
            <a:endParaRPr lang="en-US" dirty="0">
              <a:solidFill>
                <a:srgbClr val="C00000"/>
              </a:solidFill>
            </a:endParaRPr>
          </a:p>
        </p:txBody>
      </p:sp>
      <p:sp>
        <p:nvSpPr>
          <p:cNvPr id="3" name="Content Placeholder 2"/>
          <p:cNvSpPr>
            <a:spLocks noGrp="1"/>
          </p:cNvSpPr>
          <p:nvPr>
            <p:ph idx="1"/>
          </p:nvPr>
        </p:nvSpPr>
        <p:spPr>
          <a:xfrm>
            <a:off x="457200" y="1600200"/>
            <a:ext cx="8610600" cy="4525963"/>
          </a:xfrm>
        </p:spPr>
        <p:txBody>
          <a:bodyPr>
            <a:normAutofit fontScale="85000" lnSpcReduction="20000"/>
          </a:bodyPr>
          <a:lstStyle/>
          <a:p>
            <a:r>
              <a:rPr lang="en-US" b="1" dirty="0"/>
              <a:t>All NAS Babies enrolled:</a:t>
            </a:r>
            <a:endParaRPr lang="en-US" sz="2400" dirty="0"/>
          </a:p>
          <a:p>
            <a:pPr lvl="1"/>
            <a:r>
              <a:rPr lang="en-US" sz="2400" dirty="0"/>
              <a:t>Access to care for moms</a:t>
            </a:r>
          </a:p>
          <a:p>
            <a:pPr lvl="1"/>
            <a:r>
              <a:rPr lang="en-US" sz="2400" dirty="0"/>
              <a:t>Treatment for babies</a:t>
            </a:r>
          </a:p>
          <a:p>
            <a:pPr lvl="1"/>
            <a:r>
              <a:rPr lang="en-US" sz="2400" dirty="0" smtClean="0"/>
              <a:t>Cortisol (Saliva)</a:t>
            </a:r>
            <a:endParaRPr lang="en-US" sz="2400" dirty="0"/>
          </a:p>
          <a:p>
            <a:pPr lvl="1"/>
            <a:r>
              <a:rPr lang="en-US" sz="2400" dirty="0" smtClean="0"/>
              <a:t>Oxytocin (Saliva)</a:t>
            </a:r>
          </a:p>
          <a:p>
            <a:pPr lvl="1"/>
            <a:r>
              <a:rPr lang="en-US" sz="2400" dirty="0" smtClean="0"/>
              <a:t>Vasopressin (Saliva)</a:t>
            </a:r>
            <a:endParaRPr lang="en-US" sz="2400" dirty="0"/>
          </a:p>
          <a:p>
            <a:pPr lvl="1"/>
            <a:r>
              <a:rPr lang="en-US" sz="2400" dirty="0"/>
              <a:t>Genetic Testing </a:t>
            </a:r>
            <a:r>
              <a:rPr lang="en-US" sz="2400" dirty="0" smtClean="0"/>
              <a:t>(Saliva)</a:t>
            </a:r>
            <a:endParaRPr lang="en-US" sz="2400" dirty="0"/>
          </a:p>
          <a:p>
            <a:pPr lvl="1"/>
            <a:r>
              <a:rPr lang="en-US" sz="2400" dirty="0" err="1" smtClean="0"/>
              <a:t>WeCare</a:t>
            </a:r>
            <a:endParaRPr lang="en-US" sz="2400" dirty="0" smtClean="0"/>
          </a:p>
          <a:p>
            <a:pPr lvl="3"/>
            <a:endParaRPr lang="en-US" sz="1600" dirty="0"/>
          </a:p>
          <a:p>
            <a:pPr marL="914400" lvl="2" indent="0">
              <a:buNone/>
            </a:pPr>
            <a:endParaRPr lang="en-US" sz="2200" dirty="0"/>
          </a:p>
          <a:p>
            <a:pPr marL="1371600" lvl="3" indent="0">
              <a:buNone/>
            </a:pPr>
            <a:endParaRPr lang="en-US" sz="1600" dirty="0"/>
          </a:p>
          <a:p>
            <a:pPr marL="0" indent="0">
              <a:buNone/>
            </a:pPr>
            <a:endParaRPr lang="en-US" dirty="0"/>
          </a:p>
          <a:p>
            <a:r>
              <a:rPr lang="en-US" b="1" dirty="0"/>
              <a:t>Randomized 50%:</a:t>
            </a:r>
          </a:p>
          <a:p>
            <a:pPr lvl="1"/>
            <a:r>
              <a:rPr lang="en-US" sz="2400" dirty="0"/>
              <a:t>Circle of Security</a:t>
            </a:r>
          </a:p>
          <a:p>
            <a:endParaRPr lang="en-US" dirty="0"/>
          </a:p>
        </p:txBody>
      </p:sp>
    </p:spTree>
    <p:extLst>
      <p:ext uri="{BB962C8B-B14F-4D97-AF65-F5344CB8AC3E}">
        <p14:creationId xmlns:p14="http://schemas.microsoft.com/office/powerpoint/2010/main" val="35954991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C00000"/>
                </a:solidFill>
              </a:rPr>
              <a:t>Outcomes</a:t>
            </a:r>
            <a:endParaRPr lang="en-US" dirty="0">
              <a:solidFill>
                <a:srgbClr val="C00000"/>
              </a:solidFill>
            </a:endParaRPr>
          </a:p>
        </p:txBody>
      </p:sp>
      <p:sp>
        <p:nvSpPr>
          <p:cNvPr id="3" name="Content Placeholder 2"/>
          <p:cNvSpPr>
            <a:spLocks noGrp="1"/>
          </p:cNvSpPr>
          <p:nvPr>
            <p:ph idx="1"/>
          </p:nvPr>
        </p:nvSpPr>
        <p:spPr>
          <a:xfrm>
            <a:off x="457200" y="1371600"/>
            <a:ext cx="8229600" cy="5257800"/>
          </a:xfrm>
        </p:spPr>
        <p:txBody>
          <a:bodyPr>
            <a:normAutofit fontScale="62500" lnSpcReduction="20000"/>
          </a:bodyPr>
          <a:lstStyle/>
          <a:p>
            <a:r>
              <a:rPr lang="en-US" sz="3800" dirty="0">
                <a:solidFill>
                  <a:srgbClr val="C00000"/>
                </a:solidFill>
              </a:rPr>
              <a:t>Parental participation in MAT</a:t>
            </a:r>
          </a:p>
          <a:p>
            <a:r>
              <a:rPr lang="en-US" sz="3800" dirty="0" smtClean="0"/>
              <a:t>Nicotine/drug/alcohol </a:t>
            </a:r>
            <a:r>
              <a:rPr lang="en-US" sz="3800" dirty="0"/>
              <a:t>use</a:t>
            </a:r>
          </a:p>
          <a:p>
            <a:r>
              <a:rPr lang="en-US" sz="3800" dirty="0"/>
              <a:t>Breastfeeding </a:t>
            </a:r>
          </a:p>
          <a:p>
            <a:r>
              <a:rPr lang="en-US" sz="3800" dirty="0"/>
              <a:t>Rooming with infant </a:t>
            </a:r>
          </a:p>
          <a:p>
            <a:r>
              <a:rPr lang="en-US" sz="3800" dirty="0"/>
              <a:t>Parental presence </a:t>
            </a:r>
          </a:p>
          <a:p>
            <a:r>
              <a:rPr lang="en-US" sz="3800" dirty="0"/>
              <a:t>Skin-to-skin contact (hours)</a:t>
            </a:r>
          </a:p>
          <a:p>
            <a:r>
              <a:rPr lang="en-US" sz="3800" dirty="0"/>
              <a:t>Reliance on CHW for support (SMS, contact)</a:t>
            </a:r>
          </a:p>
          <a:p>
            <a:r>
              <a:rPr lang="en-US" sz="3800" dirty="0"/>
              <a:t>Depression/Anxiety (rating scales</a:t>
            </a:r>
            <a:r>
              <a:rPr lang="en-US" sz="3800" dirty="0" smtClean="0"/>
              <a:t>)</a:t>
            </a:r>
          </a:p>
          <a:p>
            <a:r>
              <a:rPr lang="en-US" sz="3800" dirty="0" smtClean="0"/>
              <a:t>Parental Reflective functioning</a:t>
            </a:r>
          </a:p>
          <a:p>
            <a:r>
              <a:rPr lang="en-US" sz="3800" dirty="0" smtClean="0"/>
              <a:t>Total amount of opiate used in infant</a:t>
            </a:r>
          </a:p>
          <a:p>
            <a:r>
              <a:rPr lang="en-US" sz="3800" dirty="0" smtClean="0"/>
              <a:t>Discharge plans:  home/foster</a:t>
            </a:r>
            <a:endParaRPr lang="en-US" sz="3800" dirty="0"/>
          </a:p>
          <a:p>
            <a:r>
              <a:rPr lang="en-US" sz="3800" dirty="0"/>
              <a:t>Length of </a:t>
            </a:r>
            <a:r>
              <a:rPr lang="en-US" sz="3800" dirty="0" smtClean="0"/>
              <a:t>Stay</a:t>
            </a:r>
          </a:p>
          <a:p>
            <a:r>
              <a:rPr lang="en-US" sz="3800" dirty="0" smtClean="0">
                <a:solidFill>
                  <a:srgbClr val="C00000"/>
                </a:solidFill>
              </a:rPr>
              <a:t>Neurocognitive Development at 12 months</a:t>
            </a:r>
          </a:p>
          <a:p>
            <a:r>
              <a:rPr lang="en-US" sz="3800" dirty="0" smtClean="0"/>
              <a:t>Mortality at 12 months</a:t>
            </a:r>
            <a:endParaRPr lang="en-US" sz="3800"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170766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b="1" dirty="0" smtClean="0">
                <a:solidFill>
                  <a:srgbClr val="C00000"/>
                </a:solidFill>
              </a:rPr>
              <a:t>Supplemental data for RCT cohort</a:t>
            </a:r>
            <a:endParaRPr lang="en-US" sz="4000" b="1" dirty="0">
              <a:solidFill>
                <a:srgbClr val="C00000"/>
              </a:solidFill>
            </a:endParaRPr>
          </a:p>
        </p:txBody>
      </p:sp>
      <p:sp>
        <p:nvSpPr>
          <p:cNvPr id="6" name="Content Placeholder 5"/>
          <p:cNvSpPr>
            <a:spLocks noGrp="1"/>
          </p:cNvSpPr>
          <p:nvPr>
            <p:ph idx="1"/>
          </p:nvPr>
        </p:nvSpPr>
        <p:spPr/>
        <p:txBody>
          <a:bodyPr>
            <a:normAutofit fontScale="92500" lnSpcReduction="10000"/>
          </a:bodyPr>
          <a:lstStyle/>
          <a:p>
            <a:r>
              <a:rPr lang="en-US" dirty="0" smtClean="0"/>
              <a:t>Leverage existing data for 2 objectives:</a:t>
            </a:r>
          </a:p>
          <a:p>
            <a:pPr lvl="1"/>
            <a:r>
              <a:rPr lang="en-US" dirty="0" smtClean="0"/>
              <a:t>Description of the pathways (correlates) of opioid-addicted pregnant women</a:t>
            </a:r>
          </a:p>
          <a:p>
            <a:pPr lvl="1"/>
            <a:r>
              <a:rPr lang="en-US" dirty="0" smtClean="0"/>
              <a:t>Enhanced description of near- and longer-term correlates and outcomes as they relate to both mother and </a:t>
            </a:r>
            <a:r>
              <a:rPr lang="en-US" dirty="0" err="1" smtClean="0"/>
              <a:t>baby</a:t>
            </a:r>
            <a:r>
              <a:rPr lang="en-US" dirty="0" err="1" smtClean="0">
                <a:sym typeface="Wingdings" panose="05000000000000000000" pitchFamily="2" charset="2"/>
              </a:rPr>
              <a:t>childadolescent</a:t>
            </a:r>
            <a:endParaRPr lang="en-US" dirty="0" smtClean="0"/>
          </a:p>
          <a:p>
            <a:r>
              <a:rPr lang="en-US" dirty="0" smtClean="0"/>
              <a:t>Women in RCT consented for linkage with specified sources</a:t>
            </a:r>
          </a:p>
          <a:p>
            <a:r>
              <a:rPr lang="en-US" dirty="0" smtClean="0"/>
              <a:t>Add expanded longitudinal ‘view’ of these dyads both before and (long) after recruitment</a:t>
            </a:r>
            <a:endParaRPr lang="en-US" dirty="0"/>
          </a:p>
        </p:txBody>
      </p:sp>
    </p:spTree>
    <p:extLst>
      <p:ext uri="{BB962C8B-B14F-4D97-AF65-F5344CB8AC3E}">
        <p14:creationId xmlns:p14="http://schemas.microsoft.com/office/powerpoint/2010/main" val="7776961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nvPr>
        </p:nvGraphicFramePr>
        <p:xfrm>
          <a:off x="457200" y="228600"/>
          <a:ext cx="8229600" cy="5897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37538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1752600" y="1417638"/>
            <a:ext cx="5943600" cy="521176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t>Organizational</a:t>
            </a:r>
          </a:p>
          <a:p>
            <a:pPr algn="ctr"/>
            <a:r>
              <a:rPr lang="en-US" dirty="0" smtClean="0"/>
              <a:t>(healthcare, schools, workplaces, justice agencies, social services) </a:t>
            </a:r>
            <a:endParaRPr lang="en-US" dirty="0"/>
          </a:p>
        </p:txBody>
      </p:sp>
      <p:sp>
        <p:nvSpPr>
          <p:cNvPr id="4" name="Oval 3"/>
          <p:cNvSpPr/>
          <p:nvPr/>
        </p:nvSpPr>
        <p:spPr>
          <a:xfrm>
            <a:off x="2895600" y="3124200"/>
            <a:ext cx="3505200" cy="3505200"/>
          </a:xfrm>
          <a:prstGeom prst="ellips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t>Interpersonal</a:t>
            </a:r>
          </a:p>
          <a:p>
            <a:pPr algn="ctr"/>
            <a:r>
              <a:rPr lang="en-US" dirty="0" smtClean="0"/>
              <a:t>(family, friends, networks)</a:t>
            </a:r>
            <a:endParaRPr lang="en-US" dirty="0"/>
          </a:p>
        </p:txBody>
      </p:sp>
      <p:sp>
        <p:nvSpPr>
          <p:cNvPr id="2" name="Title 1"/>
          <p:cNvSpPr>
            <a:spLocks noGrp="1"/>
          </p:cNvSpPr>
          <p:nvPr>
            <p:ph type="title"/>
          </p:nvPr>
        </p:nvSpPr>
        <p:spPr/>
        <p:txBody>
          <a:bodyPr>
            <a:normAutofit/>
          </a:bodyPr>
          <a:lstStyle/>
          <a:p>
            <a:r>
              <a:rPr lang="en-US" sz="4000" b="1" dirty="0">
                <a:solidFill>
                  <a:srgbClr val="C00000"/>
                </a:solidFill>
              </a:rPr>
              <a:t>S</a:t>
            </a:r>
            <a:r>
              <a:rPr lang="en-US" sz="4000" b="1" dirty="0" smtClean="0">
                <a:solidFill>
                  <a:srgbClr val="C00000"/>
                </a:solidFill>
              </a:rPr>
              <a:t>ocio-ecological data elements</a:t>
            </a:r>
            <a:endParaRPr lang="en-US" sz="4000" b="1" dirty="0">
              <a:solidFill>
                <a:srgbClr val="C00000"/>
              </a:solidFill>
            </a:endParaRPr>
          </a:p>
        </p:txBody>
      </p:sp>
      <p:sp>
        <p:nvSpPr>
          <p:cNvPr id="3" name="Oval 2"/>
          <p:cNvSpPr/>
          <p:nvPr/>
        </p:nvSpPr>
        <p:spPr>
          <a:xfrm>
            <a:off x="3810000" y="4800600"/>
            <a:ext cx="1752600" cy="1828800"/>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Individual</a:t>
            </a:r>
          </a:p>
          <a:p>
            <a:pPr algn="ctr"/>
            <a:r>
              <a:rPr lang="en-US" dirty="0" smtClean="0"/>
              <a:t>(mother-child dyad)</a:t>
            </a:r>
            <a:endParaRPr lang="en-US" dirty="0"/>
          </a:p>
        </p:txBody>
      </p:sp>
    </p:spTree>
    <p:extLst>
      <p:ext uri="{BB962C8B-B14F-4D97-AF65-F5344CB8AC3E}">
        <p14:creationId xmlns:p14="http://schemas.microsoft.com/office/powerpoint/2010/main" val="4219620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6200000">
            <a:off x="-3543300" y="3017399"/>
            <a:ext cx="8229600" cy="1143000"/>
          </a:xfrm>
        </p:spPr>
        <p:txBody>
          <a:bodyPr>
            <a:normAutofit fontScale="90000"/>
          </a:bodyPr>
          <a:lstStyle/>
          <a:p>
            <a:r>
              <a:rPr lang="en-US" b="1" dirty="0" smtClean="0">
                <a:solidFill>
                  <a:srgbClr val="C00000"/>
                </a:solidFill>
              </a:rPr>
              <a:t>Measures/Data</a:t>
            </a:r>
            <a:r>
              <a:rPr lang="en-US" dirty="0" smtClean="0">
                <a:solidFill>
                  <a:srgbClr val="C00000"/>
                </a:solidFill>
              </a:rPr>
              <a:t> </a:t>
            </a:r>
            <a:br>
              <a:rPr lang="en-US" dirty="0" smtClean="0">
                <a:solidFill>
                  <a:srgbClr val="C00000"/>
                </a:solidFill>
              </a:rPr>
            </a:br>
            <a:r>
              <a:rPr lang="en-US" dirty="0" smtClean="0">
                <a:solidFill>
                  <a:srgbClr val="C00000"/>
                </a:solidFill>
              </a:rPr>
              <a:t>Mothers</a:t>
            </a:r>
            <a:endParaRPr lang="en-US" dirty="0">
              <a:solidFill>
                <a:srgbClr val="C00000"/>
              </a:solidFill>
            </a:endParaRPr>
          </a:p>
        </p:txBody>
      </p:sp>
      <p:pic>
        <p:nvPicPr>
          <p:cNvPr id="9" name="Picture 8"/>
          <p:cNvPicPr>
            <a:picLocks noChangeAspect="1"/>
          </p:cNvPicPr>
          <p:nvPr/>
        </p:nvPicPr>
        <p:blipFill>
          <a:blip r:embed="rId2"/>
          <a:stretch>
            <a:fillRect/>
          </a:stretch>
        </p:blipFill>
        <p:spPr>
          <a:xfrm>
            <a:off x="1524000" y="1"/>
            <a:ext cx="6548584" cy="6858000"/>
          </a:xfrm>
          <a:prstGeom prst="rect">
            <a:avLst/>
          </a:prstGeom>
        </p:spPr>
      </p:pic>
    </p:spTree>
    <p:extLst>
      <p:ext uri="{BB962C8B-B14F-4D97-AF65-F5344CB8AC3E}">
        <p14:creationId xmlns:p14="http://schemas.microsoft.com/office/powerpoint/2010/main" val="24607182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2"/>
          <a:stretch>
            <a:fillRect/>
          </a:stretch>
        </p:blipFill>
        <p:spPr>
          <a:xfrm>
            <a:off x="1470566" y="1"/>
            <a:ext cx="6911434" cy="6858000"/>
          </a:xfrm>
          <a:prstGeom prst="rect">
            <a:avLst/>
          </a:prstGeom>
        </p:spPr>
      </p:pic>
      <p:sp>
        <p:nvSpPr>
          <p:cNvPr id="2" name="Title 1"/>
          <p:cNvSpPr>
            <a:spLocks noGrp="1"/>
          </p:cNvSpPr>
          <p:nvPr>
            <p:ph type="title"/>
          </p:nvPr>
        </p:nvSpPr>
        <p:spPr>
          <a:xfrm rot="16200000">
            <a:off x="-3543300" y="3017399"/>
            <a:ext cx="8229600" cy="1143000"/>
          </a:xfrm>
        </p:spPr>
        <p:txBody>
          <a:bodyPr>
            <a:normAutofit fontScale="90000"/>
          </a:bodyPr>
          <a:lstStyle/>
          <a:p>
            <a:r>
              <a:rPr lang="en-US" b="1" dirty="0" smtClean="0">
                <a:solidFill>
                  <a:srgbClr val="C00000"/>
                </a:solidFill>
              </a:rPr>
              <a:t>Measures/Data</a:t>
            </a:r>
            <a:r>
              <a:rPr lang="en-US" dirty="0" smtClean="0">
                <a:solidFill>
                  <a:srgbClr val="C00000"/>
                </a:solidFill>
              </a:rPr>
              <a:t> </a:t>
            </a:r>
            <a:br>
              <a:rPr lang="en-US" dirty="0" smtClean="0">
                <a:solidFill>
                  <a:srgbClr val="C00000"/>
                </a:solidFill>
              </a:rPr>
            </a:br>
            <a:r>
              <a:rPr lang="en-US" dirty="0" smtClean="0">
                <a:solidFill>
                  <a:srgbClr val="C00000"/>
                </a:solidFill>
              </a:rPr>
              <a:t>Infants</a:t>
            </a:r>
            <a:endParaRPr lang="en-US" dirty="0">
              <a:solidFill>
                <a:srgbClr val="C00000"/>
              </a:solidFill>
            </a:endParaRPr>
          </a:p>
        </p:txBody>
      </p:sp>
      <p:sp>
        <p:nvSpPr>
          <p:cNvPr id="9" name="Oval 8"/>
          <p:cNvSpPr/>
          <p:nvPr/>
        </p:nvSpPr>
        <p:spPr>
          <a:xfrm>
            <a:off x="1143001" y="2667000"/>
            <a:ext cx="7848600" cy="13716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143001" y="4533900"/>
            <a:ext cx="7848600" cy="9525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143001" y="5410200"/>
            <a:ext cx="7848600" cy="3810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143001" y="6591300"/>
            <a:ext cx="7848600" cy="3810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2624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nvPr>
        </p:nvGraphicFramePr>
        <p:xfrm>
          <a:off x="457200" y="228600"/>
          <a:ext cx="8229600" cy="5897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32328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463109" y="0"/>
            <a:ext cx="6923462" cy="6869935"/>
          </a:xfrm>
          <a:prstGeom prst="rect">
            <a:avLst/>
          </a:prstGeom>
        </p:spPr>
      </p:pic>
      <p:sp>
        <p:nvSpPr>
          <p:cNvPr id="2" name="Title 1"/>
          <p:cNvSpPr>
            <a:spLocks noGrp="1"/>
          </p:cNvSpPr>
          <p:nvPr>
            <p:ph type="title"/>
          </p:nvPr>
        </p:nvSpPr>
        <p:spPr>
          <a:xfrm rot="16200000">
            <a:off x="-3543300" y="3017399"/>
            <a:ext cx="8229600" cy="1143000"/>
          </a:xfrm>
        </p:spPr>
        <p:txBody>
          <a:bodyPr>
            <a:normAutofit fontScale="90000"/>
          </a:bodyPr>
          <a:lstStyle/>
          <a:p>
            <a:r>
              <a:rPr lang="en-US" b="1" dirty="0" smtClean="0">
                <a:solidFill>
                  <a:srgbClr val="C00000"/>
                </a:solidFill>
              </a:rPr>
              <a:t>Measures/Data</a:t>
            </a:r>
            <a:r>
              <a:rPr lang="en-US" dirty="0" smtClean="0">
                <a:solidFill>
                  <a:srgbClr val="C00000"/>
                </a:solidFill>
              </a:rPr>
              <a:t> </a:t>
            </a:r>
            <a:br>
              <a:rPr lang="en-US" dirty="0" smtClean="0">
                <a:solidFill>
                  <a:srgbClr val="C00000"/>
                </a:solidFill>
              </a:rPr>
            </a:br>
            <a:r>
              <a:rPr lang="en-US" dirty="0" smtClean="0">
                <a:solidFill>
                  <a:srgbClr val="C00000"/>
                </a:solidFill>
              </a:rPr>
              <a:t>Young Children</a:t>
            </a:r>
            <a:endParaRPr lang="en-US" dirty="0">
              <a:solidFill>
                <a:srgbClr val="C00000"/>
              </a:solidFill>
            </a:endParaRPr>
          </a:p>
        </p:txBody>
      </p:sp>
      <p:sp>
        <p:nvSpPr>
          <p:cNvPr id="9" name="Oval 8"/>
          <p:cNvSpPr/>
          <p:nvPr/>
        </p:nvSpPr>
        <p:spPr>
          <a:xfrm>
            <a:off x="1143001" y="3200400"/>
            <a:ext cx="7848600" cy="11049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143001" y="4724400"/>
            <a:ext cx="7848600" cy="8382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78923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447800" y="-27624"/>
            <a:ext cx="6096000" cy="6886774"/>
          </a:xfrm>
          <a:prstGeom prst="rect">
            <a:avLst/>
          </a:prstGeom>
        </p:spPr>
      </p:pic>
      <p:sp>
        <p:nvSpPr>
          <p:cNvPr id="2" name="Title 1"/>
          <p:cNvSpPr>
            <a:spLocks noGrp="1"/>
          </p:cNvSpPr>
          <p:nvPr>
            <p:ph type="title"/>
          </p:nvPr>
        </p:nvSpPr>
        <p:spPr>
          <a:xfrm rot="16200000">
            <a:off x="-3543300" y="3017399"/>
            <a:ext cx="8229600" cy="1143000"/>
          </a:xfrm>
        </p:spPr>
        <p:txBody>
          <a:bodyPr>
            <a:noAutofit/>
          </a:bodyPr>
          <a:lstStyle/>
          <a:p>
            <a:r>
              <a:rPr lang="en-US" sz="4000" b="1" dirty="0" smtClean="0">
                <a:solidFill>
                  <a:srgbClr val="C00000"/>
                </a:solidFill>
              </a:rPr>
              <a:t>Measures/Data</a:t>
            </a:r>
            <a:r>
              <a:rPr lang="en-US" sz="4000" dirty="0" smtClean="0">
                <a:solidFill>
                  <a:srgbClr val="C00000"/>
                </a:solidFill>
              </a:rPr>
              <a:t/>
            </a:r>
            <a:br>
              <a:rPr lang="en-US" sz="4000" dirty="0" smtClean="0">
                <a:solidFill>
                  <a:srgbClr val="C00000"/>
                </a:solidFill>
              </a:rPr>
            </a:br>
            <a:r>
              <a:rPr lang="en-US" sz="4000" dirty="0" smtClean="0">
                <a:solidFill>
                  <a:srgbClr val="C00000"/>
                </a:solidFill>
              </a:rPr>
              <a:t>Older Children/Adolescents</a:t>
            </a:r>
            <a:endParaRPr lang="en-US" sz="4000" dirty="0">
              <a:solidFill>
                <a:srgbClr val="C00000"/>
              </a:solidFill>
            </a:endParaRPr>
          </a:p>
        </p:txBody>
      </p:sp>
      <p:sp>
        <p:nvSpPr>
          <p:cNvPr id="5" name="Oval 4"/>
          <p:cNvSpPr/>
          <p:nvPr/>
        </p:nvSpPr>
        <p:spPr>
          <a:xfrm>
            <a:off x="1143001" y="5029200"/>
            <a:ext cx="7162799" cy="12954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5742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b="1" dirty="0" smtClean="0">
                <a:solidFill>
                  <a:srgbClr val="C00000"/>
                </a:solidFill>
              </a:rPr>
              <a:t>Overview</a:t>
            </a:r>
            <a:endParaRPr lang="en-US" b="1" dirty="0">
              <a:solidFill>
                <a:srgbClr val="C00000"/>
              </a:solidFill>
            </a:endParaRPr>
          </a:p>
        </p:txBody>
      </p:sp>
      <p:sp>
        <p:nvSpPr>
          <p:cNvPr id="5" name="Content Placeholder 4"/>
          <p:cNvSpPr>
            <a:spLocks noGrp="1"/>
          </p:cNvSpPr>
          <p:nvPr>
            <p:ph idx="1"/>
          </p:nvPr>
        </p:nvSpPr>
        <p:spPr/>
        <p:txBody>
          <a:bodyPr/>
          <a:lstStyle/>
          <a:p>
            <a:r>
              <a:rPr lang="en-US" dirty="0" err="1" smtClean="0"/>
              <a:t>WeCare</a:t>
            </a:r>
            <a:r>
              <a:rPr lang="en-US" dirty="0" smtClean="0"/>
              <a:t> Indiana and plan for adaptation for working with an NAS population</a:t>
            </a:r>
          </a:p>
          <a:p>
            <a:r>
              <a:rPr lang="en-US" dirty="0" smtClean="0"/>
              <a:t>RCT of mother-child NAS dyads involving 2 arms: </a:t>
            </a:r>
            <a:r>
              <a:rPr lang="en-US" dirty="0" err="1" smtClean="0"/>
              <a:t>WeCare</a:t>
            </a:r>
            <a:r>
              <a:rPr lang="en-US" dirty="0" smtClean="0"/>
              <a:t> and Circle of Security</a:t>
            </a:r>
          </a:p>
          <a:p>
            <a:r>
              <a:rPr lang="en-US" dirty="0" smtClean="0"/>
              <a:t>Data elements to allow both retrospective and prospective analysis of RCT dyads: descriptive study and enriched follow up data</a:t>
            </a:r>
            <a:endParaRPr lang="en-US" dirty="0"/>
          </a:p>
        </p:txBody>
      </p:sp>
    </p:spTree>
    <p:extLst>
      <p:ext uri="{BB962C8B-B14F-4D97-AF65-F5344CB8AC3E}">
        <p14:creationId xmlns:p14="http://schemas.microsoft.com/office/powerpoint/2010/main" val="3389361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Autofit/>
          </a:bodyPr>
          <a:lstStyle/>
          <a:p>
            <a:r>
              <a:rPr lang="en-US" sz="3200" b="1" i="1" dirty="0" err="1">
                <a:solidFill>
                  <a:srgbClr val="C00000"/>
                </a:solidFill>
                <a:cs typeface="Century Gothic"/>
              </a:rPr>
              <a:t>WeCare</a:t>
            </a:r>
            <a:r>
              <a:rPr lang="en-US" sz="3200" b="1" i="1" dirty="0">
                <a:solidFill>
                  <a:srgbClr val="C00000"/>
                </a:solidFill>
                <a:cs typeface="Century Gothic"/>
              </a:rPr>
              <a:t> </a:t>
            </a:r>
            <a:r>
              <a:rPr lang="en-US" sz="3200" b="1" i="1" dirty="0" smtClean="0">
                <a:solidFill>
                  <a:srgbClr val="C00000"/>
                </a:solidFill>
                <a:cs typeface="Century Gothic"/>
              </a:rPr>
              <a:t>Indiana</a:t>
            </a:r>
            <a:r>
              <a:rPr lang="en-US" sz="3200" b="1" dirty="0" smtClean="0">
                <a:solidFill>
                  <a:srgbClr val="C00000"/>
                </a:solidFill>
                <a:cs typeface="Century Gothic"/>
              </a:rPr>
              <a:t>: Improving Maternal and Infant Health to Reduce Infant Mortality</a:t>
            </a:r>
            <a:r>
              <a:rPr lang="en-US" sz="3200" b="1" dirty="0" smtClean="0">
                <a:cs typeface="Century Gothic"/>
              </a:rPr>
              <a:t/>
            </a:r>
            <a:br>
              <a:rPr lang="en-US" sz="3200" b="1" dirty="0" smtClean="0">
                <a:cs typeface="Century Gothic"/>
              </a:rPr>
            </a:br>
            <a:r>
              <a:rPr lang="en-US" sz="3200" b="1" dirty="0" smtClean="0">
                <a:cs typeface="Century Gothic"/>
              </a:rPr>
              <a:t>PI: Deb Litzelman</a:t>
            </a:r>
            <a:r>
              <a:rPr lang="en-US" sz="3600" b="1" dirty="0">
                <a:cs typeface="Century Gothic"/>
              </a:rPr>
              <a:t/>
            </a:r>
            <a:br>
              <a:rPr lang="en-US" sz="3600" b="1" dirty="0">
                <a:cs typeface="Century Gothic"/>
              </a:rPr>
            </a:br>
            <a:endParaRPr lang="en-US" sz="3600" dirty="0">
              <a:cs typeface="Century Gothic"/>
            </a:endParaRPr>
          </a:p>
        </p:txBody>
      </p:sp>
      <p:grpSp>
        <p:nvGrpSpPr>
          <p:cNvPr id="6" name="Group 5"/>
          <p:cNvGrpSpPr/>
          <p:nvPr/>
        </p:nvGrpSpPr>
        <p:grpSpPr>
          <a:xfrm>
            <a:off x="2748756" y="1403783"/>
            <a:ext cx="3646488" cy="5033327"/>
            <a:chOff x="3059112" y="1138873"/>
            <a:chExt cx="3025775" cy="4580255"/>
          </a:xfrm>
        </p:grpSpPr>
        <p:pic>
          <p:nvPicPr>
            <p:cNvPr id="4" name="Picture 3"/>
            <p:cNvPicPr/>
            <p:nvPr/>
          </p:nvPicPr>
          <p:blipFill>
            <a:blip r:embed="rId3">
              <a:extLst>
                <a:ext uri="{28A0092B-C50C-407E-A947-70E740481C1C}">
                  <a14:useLocalDpi xmlns:a14="http://schemas.microsoft.com/office/drawing/2010/main" val="0"/>
                </a:ext>
              </a:extLst>
            </a:blip>
            <a:stretch>
              <a:fillRect/>
            </a:stretch>
          </p:blipFill>
          <p:spPr>
            <a:xfrm>
              <a:off x="3059112" y="1138873"/>
              <a:ext cx="3025775" cy="4580255"/>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3447732" y="1730693"/>
              <a:ext cx="2633980" cy="2910205"/>
            </a:xfrm>
            <a:prstGeom prst="rect">
              <a:avLst/>
            </a:prstGeom>
          </p:spPr>
        </p:pic>
      </p:grpSp>
      <p:pic>
        <p:nvPicPr>
          <p:cNvPr id="7" name="Picture 2" descr="IU Health"/>
          <p:cNvPicPr>
            <a:picLocks noGrp="1" noChangeAspect="1" noChangeArrowheads="1"/>
          </p:cNvPicPr>
          <p:nvPr>
            <p:ph idx="1"/>
          </p:nvPr>
        </p:nvPicPr>
        <p:blipFill>
          <a:blip r:embed="rId5" cstate="print">
            <a:extLst>
              <a:ext uri="{28A0092B-C50C-407E-A947-70E740481C1C}">
                <a14:useLocalDpi xmlns:a14="http://schemas.microsoft.com/office/drawing/2010/main" val="0"/>
              </a:ext>
            </a:extLst>
          </a:blip>
          <a:srcRect/>
          <a:stretch>
            <a:fillRect/>
          </a:stretch>
        </p:blipFill>
        <p:spPr bwMode="auto">
          <a:xfrm>
            <a:off x="457200" y="5356971"/>
            <a:ext cx="914400" cy="1050802"/>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15720" y="5356971"/>
            <a:ext cx="1471080" cy="1017215"/>
          </a:xfrm>
          <a:prstGeom prst="rect">
            <a:avLst/>
          </a:prstGeom>
        </p:spPr>
      </p:pic>
    </p:spTree>
    <p:extLst>
      <p:ext uri="{BB962C8B-B14F-4D97-AF65-F5344CB8AC3E}">
        <p14:creationId xmlns:p14="http://schemas.microsoft.com/office/powerpoint/2010/main" val="8776007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98753" y="-87269"/>
            <a:ext cx="3841693" cy="707886"/>
          </a:xfrm>
          <a:prstGeom prst="rect">
            <a:avLst/>
          </a:prstGeom>
          <a:noFill/>
        </p:spPr>
        <p:txBody>
          <a:bodyPr wrap="none" rtlCol="0">
            <a:spAutoFit/>
          </a:bodyPr>
          <a:lstStyle/>
          <a:p>
            <a:r>
              <a:rPr lang="en-US" sz="4000" b="1" dirty="0" smtClean="0">
                <a:solidFill>
                  <a:srgbClr val="C00000"/>
                </a:solidFill>
                <a:latin typeface="+mj-lt"/>
              </a:rPr>
              <a:t>Project </a:t>
            </a:r>
            <a:r>
              <a:rPr lang="en-US" sz="4000" b="1" dirty="0" smtClean="0">
                <a:solidFill>
                  <a:srgbClr val="C00000"/>
                </a:solidFill>
                <a:latin typeface="+mj-lt"/>
              </a:rPr>
              <a:t>Overview</a:t>
            </a:r>
            <a:endParaRPr lang="en-US" sz="4000" b="1" dirty="0">
              <a:solidFill>
                <a:srgbClr val="C00000"/>
              </a:solidFill>
              <a:latin typeface="+mj-lt"/>
            </a:endParaRPr>
          </a:p>
        </p:txBody>
      </p:sp>
      <p:sp>
        <p:nvSpPr>
          <p:cNvPr id="5122" name="Rectangle 2"/>
          <p:cNvSpPr>
            <a:spLocks noChangeArrowheads="1"/>
          </p:cNvSpPr>
          <p:nvPr/>
        </p:nvSpPr>
        <p:spPr bwMode="auto">
          <a:xfrm>
            <a:off x="1066800" y="394692"/>
            <a:ext cx="7848600" cy="64633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endParaRPr kumimoji="0" lang="en-US" sz="120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tabLst/>
            </a:pPr>
            <a:endParaRPr lang="en-US" sz="1200" dirty="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tabLst/>
            </a:pPr>
            <a:endParaRPr kumimoji="0" lang="en-US" sz="120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tabLst/>
            </a:pPr>
            <a:endParaRPr lang="en-US" sz="1200" dirty="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tabLst/>
            </a:pPr>
            <a:endParaRPr kumimoji="0" lang="en-US" sz="1200" i="0" u="none" strike="noStrike" cap="none" normalizeH="0" baseline="0" dirty="0" smtClean="0">
              <a:ln>
                <a:noFill/>
              </a:ln>
              <a:solidFill>
                <a:schemeClr val="tx1"/>
              </a:solidFill>
              <a:effectLst/>
              <a:ea typeface="Calibri" pitchFamily="34" charset="0"/>
              <a:cs typeface="Times New Roman" pitchFamily="18" charset="0"/>
            </a:endParaRPr>
          </a:p>
          <a:p>
            <a:r>
              <a:rPr lang="en-US" sz="2000" b="1" dirty="0" smtClean="0"/>
              <a:t>Partner</a:t>
            </a:r>
            <a:r>
              <a:rPr lang="en-US" sz="2000" dirty="0" smtClean="0"/>
              <a:t> with community organizations to co-develop, document and evaluate strategies that support maternal healthy life-course and infant health</a:t>
            </a:r>
          </a:p>
          <a:p>
            <a:endParaRPr lang="en-US" sz="1200" b="1" dirty="0" smtClean="0"/>
          </a:p>
          <a:p>
            <a:r>
              <a:rPr lang="en-US" sz="2000" b="1" dirty="0" smtClean="0"/>
              <a:t>Implement</a:t>
            </a:r>
            <a:r>
              <a:rPr lang="en-US" sz="2000" dirty="0" smtClean="0"/>
              <a:t> </a:t>
            </a:r>
            <a:r>
              <a:rPr lang="en-US" sz="2000" i="1" dirty="0" err="1" smtClean="0"/>
              <a:t>WeCare</a:t>
            </a:r>
            <a:r>
              <a:rPr lang="en-US" sz="2000" i="1" dirty="0" smtClean="0"/>
              <a:t> Indiana </a:t>
            </a:r>
            <a:r>
              <a:rPr lang="en-US" sz="2000" dirty="0" smtClean="0"/>
              <a:t>program, with health coaches and tailored </a:t>
            </a:r>
            <a:r>
              <a:rPr lang="en-US" sz="2000" dirty="0" err="1" smtClean="0"/>
              <a:t>mHealth</a:t>
            </a:r>
            <a:r>
              <a:rPr lang="en-US" sz="2000" dirty="0" smtClean="0"/>
              <a:t> messages</a:t>
            </a:r>
          </a:p>
          <a:p>
            <a:endParaRPr lang="en-US" sz="1200" b="1" dirty="0" smtClean="0"/>
          </a:p>
          <a:p>
            <a:r>
              <a:rPr lang="en-US" sz="2000" b="1" dirty="0" smtClean="0"/>
              <a:t>Focus</a:t>
            </a:r>
            <a:r>
              <a:rPr lang="en-US" sz="2000" dirty="0" smtClean="0"/>
              <a:t> on high priority risk factors for infant mortality</a:t>
            </a:r>
          </a:p>
          <a:p>
            <a:pPr marL="685800" lvl="0" indent="-341313">
              <a:buFont typeface="Arial" pitchFamily="34" charset="0"/>
              <a:buChar char="•"/>
            </a:pPr>
            <a:r>
              <a:rPr lang="en-US" u="sng" dirty="0" smtClean="0"/>
              <a:t>Maternal Health Factors</a:t>
            </a:r>
            <a:r>
              <a:rPr lang="en-US" b="1" dirty="0" smtClean="0"/>
              <a:t> </a:t>
            </a:r>
          </a:p>
          <a:p>
            <a:pPr marL="1143000" lvl="1" indent="-341313">
              <a:buFont typeface="Arial" pitchFamily="34" charset="0"/>
              <a:buChar char="•"/>
            </a:pPr>
            <a:r>
              <a:rPr lang="en-US" dirty="0" smtClean="0"/>
              <a:t>Smoking</a:t>
            </a:r>
          </a:p>
          <a:p>
            <a:pPr marL="1143000" lvl="1" indent="-341313">
              <a:buFont typeface="Arial" pitchFamily="34" charset="0"/>
              <a:buChar char="•"/>
            </a:pPr>
            <a:r>
              <a:rPr lang="en-US" dirty="0">
                <a:solidFill>
                  <a:srgbClr val="C00000"/>
                </a:solidFill>
              </a:rPr>
              <a:t>Mental Health: substance use </a:t>
            </a:r>
            <a:r>
              <a:rPr lang="en-US" dirty="0" smtClean="0">
                <a:solidFill>
                  <a:srgbClr val="C00000"/>
                </a:solidFill>
              </a:rPr>
              <a:t>(prescription drugs, </a:t>
            </a:r>
            <a:r>
              <a:rPr lang="en-US" dirty="0" err="1" smtClean="0">
                <a:solidFill>
                  <a:srgbClr val="C00000"/>
                </a:solidFill>
              </a:rPr>
              <a:t>illicits</a:t>
            </a:r>
            <a:r>
              <a:rPr lang="en-US" dirty="0" smtClean="0">
                <a:solidFill>
                  <a:srgbClr val="C00000"/>
                </a:solidFill>
              </a:rPr>
              <a:t>)</a:t>
            </a:r>
            <a:r>
              <a:rPr lang="en-US" dirty="0">
                <a:solidFill>
                  <a:srgbClr val="C00000"/>
                </a:solidFill>
              </a:rPr>
              <a:t>, alcohol, depression, </a:t>
            </a:r>
            <a:r>
              <a:rPr lang="en-US" dirty="0" smtClean="0">
                <a:solidFill>
                  <a:srgbClr val="C00000"/>
                </a:solidFill>
              </a:rPr>
              <a:t>anxiety</a:t>
            </a:r>
          </a:p>
          <a:p>
            <a:pPr marL="1143000" lvl="1" indent="-341313">
              <a:buFont typeface="Arial" pitchFamily="34" charset="0"/>
              <a:buChar char="•"/>
            </a:pPr>
            <a:r>
              <a:rPr lang="en-US" dirty="0" smtClean="0"/>
              <a:t>Obesity/Nutrition: food insecurity, lifestyle, diet, exercise</a:t>
            </a:r>
          </a:p>
          <a:p>
            <a:pPr marL="685800" indent="-341313">
              <a:buFont typeface="Arial" pitchFamily="34" charset="0"/>
              <a:buChar char="•"/>
            </a:pPr>
            <a:r>
              <a:rPr lang="en-US" u="sng" dirty="0" smtClean="0"/>
              <a:t>Infant Health Factors</a:t>
            </a:r>
            <a:endParaRPr lang="en-US" dirty="0" smtClean="0"/>
          </a:p>
          <a:p>
            <a:pPr marL="1143000" lvl="1" indent="-341313">
              <a:buFont typeface="Arial" pitchFamily="34" charset="0"/>
              <a:buChar char="•"/>
            </a:pPr>
            <a:r>
              <a:rPr lang="en-US" dirty="0" smtClean="0"/>
              <a:t>Safe Sleep</a:t>
            </a:r>
            <a:endParaRPr lang="en-US" dirty="0"/>
          </a:p>
          <a:p>
            <a:pPr marL="1143000" lvl="1" indent="-341313">
              <a:buFont typeface="Arial" pitchFamily="34" charset="0"/>
              <a:buChar char="•"/>
            </a:pPr>
            <a:r>
              <a:rPr lang="en-US" dirty="0" smtClean="0"/>
              <a:t>Breastfeeding</a:t>
            </a:r>
            <a:r>
              <a:rPr lang="en-US" sz="2000" dirty="0" smtClean="0"/>
              <a:t> </a:t>
            </a:r>
          </a:p>
          <a:p>
            <a:pPr marL="0" marR="0" lvl="0" indent="0" algn="l" defTabSz="914400" rtl="0" eaLnBrk="1" fontAlgn="base" latinLnBrk="0" hangingPunct="1">
              <a:lnSpc>
                <a:spcPct val="100000"/>
              </a:lnSpc>
              <a:spcBef>
                <a:spcPct val="0"/>
              </a:spcBef>
              <a:spcAft>
                <a:spcPct val="0"/>
              </a:spcAft>
              <a:buClrTx/>
              <a:buSzTx/>
              <a:tabLst/>
            </a:pPr>
            <a:endParaRPr kumimoji="0" lang="en-US" sz="1200" b="1" i="0" u="none" strike="noStrike" cap="none" normalizeH="0" baseline="0" dirty="0" smtClean="0">
              <a:ln>
                <a:noFill/>
              </a:ln>
              <a:solidFill>
                <a:schemeClr val="tx1"/>
              </a:solidFill>
              <a:effectLst/>
              <a:cs typeface="Arial" pitchFamily="34" charset="0"/>
            </a:endParaRPr>
          </a:p>
          <a:p>
            <a:pPr marL="0" marR="0" lvl="0" indent="0" algn="l" defTabSz="914400" rtl="0" eaLnBrk="1" fontAlgn="base" latinLnBrk="0" hangingPunct="1">
              <a:lnSpc>
                <a:spcPct val="100000"/>
              </a:lnSpc>
              <a:spcBef>
                <a:spcPct val="0"/>
              </a:spcBef>
              <a:spcAft>
                <a:spcPct val="0"/>
              </a:spcAft>
              <a:buClrTx/>
              <a:buSzTx/>
              <a:tabLst/>
            </a:pPr>
            <a:r>
              <a:rPr kumimoji="0" lang="en-US" sz="2000" b="1" i="0" u="none" strike="noStrike" cap="none" normalizeH="0" baseline="0" dirty="0" smtClean="0">
                <a:ln>
                  <a:noFill/>
                </a:ln>
                <a:solidFill>
                  <a:schemeClr val="tx1"/>
                </a:solidFill>
                <a:effectLst/>
                <a:cs typeface="Arial" pitchFamily="34" charset="0"/>
              </a:rPr>
              <a:t>Evaluate</a:t>
            </a:r>
            <a:r>
              <a:rPr kumimoji="0" lang="en-US" sz="2000" i="0" u="none" strike="noStrike" cap="none" normalizeH="0" baseline="0" dirty="0" smtClean="0">
                <a:ln>
                  <a:noFill/>
                </a:ln>
                <a:solidFill>
                  <a:schemeClr val="tx1"/>
                </a:solidFill>
                <a:effectLst/>
                <a:cs typeface="Arial" pitchFamily="34" charset="0"/>
              </a:rPr>
              <a:t> effectiveness</a:t>
            </a:r>
            <a:r>
              <a:rPr kumimoji="0" lang="en-US" sz="2000" i="0" u="none" strike="noStrike" cap="none" normalizeH="0" dirty="0" smtClean="0">
                <a:ln>
                  <a:noFill/>
                </a:ln>
                <a:solidFill>
                  <a:schemeClr val="tx1"/>
                </a:solidFill>
                <a:effectLst/>
                <a:cs typeface="Arial" pitchFamily="34" charset="0"/>
              </a:rPr>
              <a:t> </a:t>
            </a:r>
          </a:p>
          <a:p>
            <a:pPr marL="0" marR="0" lvl="0" indent="0" algn="l" defTabSz="914400" rtl="0" eaLnBrk="1" fontAlgn="base" latinLnBrk="0" hangingPunct="1">
              <a:lnSpc>
                <a:spcPct val="100000"/>
              </a:lnSpc>
              <a:spcBef>
                <a:spcPct val="0"/>
              </a:spcBef>
              <a:spcAft>
                <a:spcPct val="0"/>
              </a:spcAft>
              <a:buClrTx/>
              <a:buSzTx/>
              <a:tabLst/>
            </a:pPr>
            <a:endParaRPr kumimoji="0" lang="en-US" sz="1200" i="0" u="none" strike="noStrike" cap="none" normalizeH="0" dirty="0" smtClean="0">
              <a:ln>
                <a:noFill/>
              </a:ln>
              <a:solidFill>
                <a:schemeClr val="tx1"/>
              </a:solidFill>
              <a:effectLst/>
              <a:cs typeface="Arial" pitchFamily="34" charset="0"/>
            </a:endParaRPr>
          </a:p>
          <a:p>
            <a:pPr marL="0" marR="0" lvl="0" indent="0" algn="l" defTabSz="914400" rtl="0" eaLnBrk="1" fontAlgn="base" latinLnBrk="0" hangingPunct="1">
              <a:lnSpc>
                <a:spcPct val="100000"/>
              </a:lnSpc>
              <a:spcBef>
                <a:spcPct val="0"/>
              </a:spcBef>
              <a:spcAft>
                <a:spcPct val="0"/>
              </a:spcAft>
              <a:buClrTx/>
              <a:buSzTx/>
              <a:tabLst/>
            </a:pPr>
            <a:r>
              <a:rPr lang="en-US" sz="2000" b="1" dirty="0" smtClean="0">
                <a:cs typeface="Arial" pitchFamily="34" charset="0"/>
              </a:rPr>
              <a:t>D</a:t>
            </a:r>
            <a:r>
              <a:rPr kumimoji="0" lang="en-US" sz="2000" b="1" i="0" u="none" strike="noStrike" cap="none" normalizeH="0" dirty="0" smtClean="0">
                <a:ln>
                  <a:noFill/>
                </a:ln>
                <a:solidFill>
                  <a:schemeClr val="tx1"/>
                </a:solidFill>
                <a:effectLst/>
                <a:cs typeface="Arial" pitchFamily="34" charset="0"/>
              </a:rPr>
              <a:t>isseminate</a:t>
            </a:r>
            <a:r>
              <a:rPr kumimoji="0" lang="en-US" sz="2000" i="0" u="none" strike="noStrike" cap="none" normalizeH="0" dirty="0" smtClean="0">
                <a:ln>
                  <a:noFill/>
                </a:ln>
                <a:solidFill>
                  <a:schemeClr val="tx1"/>
                </a:solidFill>
                <a:effectLst/>
                <a:cs typeface="Arial" pitchFamily="34" charset="0"/>
              </a:rPr>
              <a:t> findings</a:t>
            </a:r>
            <a:endParaRPr kumimoji="0" lang="en-US" sz="2000" i="0" u="none" strike="noStrike" cap="none" normalizeH="0" baseline="0" dirty="0" smtClean="0">
              <a:ln>
                <a:noFill/>
              </a:ln>
              <a:solidFill>
                <a:schemeClr val="tx1"/>
              </a:solidFill>
              <a:effectLst/>
              <a:cs typeface="Arial" pitchFamily="34" charset="0"/>
            </a:endParaRPr>
          </a:p>
        </p:txBody>
      </p:sp>
      <p:pic>
        <p:nvPicPr>
          <p:cNvPr id="1026" name="Picture 2" descr="https://d30y9cdsu7xlg0.cloudfront.net/png/118840-200.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1648" y="1905000"/>
            <a:ext cx="457200" cy="457200"/>
          </a:xfrm>
          <a:prstGeom prst="rect">
            <a:avLst/>
          </a:prstGeom>
          <a:solidFill>
            <a:schemeClr val="bg1"/>
          </a:solidFill>
        </p:spPr>
      </p:pic>
      <p:pic>
        <p:nvPicPr>
          <p:cNvPr id="1030" name="Picture 6" descr="https://d30y9cdsu7xlg0.cloudfront.net/png/26267-20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1648" y="4267200"/>
            <a:ext cx="457200" cy="457200"/>
          </a:xfrm>
          <a:prstGeom prst="rect">
            <a:avLst/>
          </a:prstGeom>
          <a:noFill/>
          <a:extLst>
            <a:ext uri="{909E8E84-426E-40dd-AFC4-6F175D3DCCD1}">
              <a14:hiddenFill xmlns:a14="http://schemas.microsoft.com/office/drawing/2010/main" xmlns="">
                <a:solidFill>
                  <a:srgbClr val="FFFFFF"/>
                </a:solidFill>
              </a14:hiddenFill>
            </a:ext>
          </a:extLst>
        </p:spPr>
      </p:pic>
      <p:pic>
        <p:nvPicPr>
          <p:cNvPr id="1032" name="Picture 8" descr="https://d30y9cdsu7xlg0.cloudfront.net/png/141668-200.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8017" y="5981964"/>
            <a:ext cx="365760" cy="365760"/>
          </a:xfrm>
          <a:prstGeom prst="rect">
            <a:avLst/>
          </a:prstGeom>
          <a:noFill/>
          <a:extLst>
            <a:ext uri="{909E8E84-426E-40dd-AFC4-6F175D3DCCD1}">
              <a14:hiddenFill xmlns:a14="http://schemas.microsoft.com/office/drawing/2010/main" xmlns="">
                <a:solidFill>
                  <a:srgbClr val="FFFFFF"/>
                </a:solidFill>
              </a14:hiddenFill>
            </a:ext>
          </a:extLst>
        </p:spPr>
      </p:pic>
      <p:pic>
        <p:nvPicPr>
          <p:cNvPr id="1034" name="Picture 10" descr="https://d30y9cdsu7xlg0.cloudfront.net/png/33023-200.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7368" y="6488084"/>
            <a:ext cx="365760" cy="365760"/>
          </a:xfrm>
          <a:prstGeom prst="rect">
            <a:avLst/>
          </a:prstGeom>
          <a:noFill/>
          <a:extLst>
            <a:ext uri="{909E8E84-426E-40dd-AFC4-6F175D3DCCD1}">
              <a14:hiddenFill xmlns:a14="http://schemas.microsoft.com/office/drawing/2010/main" xmlns="">
                <a:solidFill>
                  <a:srgbClr val="FFFFFF"/>
                </a:solidFill>
              </a14:hiddenFill>
            </a:ext>
          </a:extLst>
        </p:spPr>
      </p:pic>
      <p:pic>
        <p:nvPicPr>
          <p:cNvPr id="1036" name="Picture 12" descr="https://d30y9cdsu7xlg0.cloudfront.net/png/59613-200.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81000" y="2895600"/>
            <a:ext cx="457200" cy="45720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76200" y="609600"/>
            <a:ext cx="8686800" cy="1107996"/>
          </a:xfrm>
          <a:prstGeom prst="rect">
            <a:avLst/>
          </a:prstGeom>
          <a:noFill/>
        </p:spPr>
        <p:txBody>
          <a:bodyPr wrap="square" rtlCol="0">
            <a:spAutoFit/>
          </a:bodyPr>
          <a:lstStyle/>
          <a:p>
            <a:r>
              <a:rPr lang="en-US" sz="2400" b="1" dirty="0">
                <a:latin typeface="+mj-lt"/>
              </a:rPr>
              <a:t>Reduce infant mortality across all races and SES groups in Marion and Delaware Counties</a:t>
            </a:r>
          </a:p>
          <a:p>
            <a:endParaRPr lang="en-US" dirty="0"/>
          </a:p>
        </p:txBody>
      </p:sp>
    </p:spTree>
    <p:extLst>
      <p:ext uri="{BB962C8B-B14F-4D97-AF65-F5344CB8AC3E}">
        <p14:creationId xmlns:p14="http://schemas.microsoft.com/office/powerpoint/2010/main" val="33406721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C00000"/>
                </a:solidFill>
              </a:rPr>
              <a:t>Tailored Health Education</a:t>
            </a:r>
            <a:endParaRPr lang="en-US" sz="4000" b="1" dirty="0">
              <a:solidFill>
                <a:srgbClr val="C00000"/>
              </a:solidFill>
            </a:endParaRPr>
          </a:p>
        </p:txBody>
      </p:sp>
      <p:sp>
        <p:nvSpPr>
          <p:cNvPr id="3" name="Content Placeholder 2"/>
          <p:cNvSpPr>
            <a:spLocks noGrp="1"/>
          </p:cNvSpPr>
          <p:nvPr>
            <p:ph idx="1"/>
          </p:nvPr>
        </p:nvSpPr>
        <p:spPr/>
        <p:txBody>
          <a:bodyPr>
            <a:normAutofit lnSpcReduction="10000"/>
          </a:bodyPr>
          <a:lstStyle/>
          <a:p>
            <a:r>
              <a:rPr lang="en-US" dirty="0"/>
              <a:t>Health Coaching</a:t>
            </a:r>
          </a:p>
          <a:p>
            <a:pPr lvl="1"/>
            <a:r>
              <a:rPr lang="en-US" dirty="0"/>
              <a:t>Community Health </a:t>
            </a:r>
            <a:r>
              <a:rPr lang="en-US" dirty="0" smtClean="0"/>
              <a:t>Workers</a:t>
            </a:r>
          </a:p>
          <a:p>
            <a:pPr lvl="1"/>
            <a:r>
              <a:rPr lang="en-US" dirty="0" smtClean="0"/>
              <a:t>Carefully </a:t>
            </a:r>
            <a:r>
              <a:rPr lang="en-US" dirty="0"/>
              <a:t>selected from the local community</a:t>
            </a:r>
          </a:p>
          <a:p>
            <a:r>
              <a:rPr lang="en-US" dirty="0" smtClean="0"/>
              <a:t>Tailored </a:t>
            </a:r>
            <a:r>
              <a:rPr lang="en-US" dirty="0" err="1" smtClean="0"/>
              <a:t>mHealth</a:t>
            </a:r>
            <a:r>
              <a:rPr lang="en-US" dirty="0" smtClean="0"/>
              <a:t> educational messaging</a:t>
            </a:r>
          </a:p>
          <a:p>
            <a:pPr lvl="1"/>
            <a:r>
              <a:rPr lang="en-US" dirty="0" smtClean="0"/>
              <a:t>For the 5 targeted indicators</a:t>
            </a:r>
          </a:p>
          <a:p>
            <a:pPr lvl="1"/>
            <a:r>
              <a:rPr lang="en-US" dirty="0" smtClean="0"/>
              <a:t>Social Determinants of Health: The Basics (food, housing, heat)</a:t>
            </a:r>
          </a:p>
          <a:p>
            <a:pPr lvl="1"/>
            <a:r>
              <a:rPr lang="en-US" dirty="0" smtClean="0"/>
              <a:t>Bi-directional secure messaging system; dashboard for data capture</a:t>
            </a:r>
          </a:p>
          <a:p>
            <a:pPr lvl="2"/>
            <a:endParaRPr lang="en-US" dirty="0"/>
          </a:p>
          <a:p>
            <a:pPr lvl="2"/>
            <a:endParaRPr lang="en-US" dirty="0"/>
          </a:p>
          <a:p>
            <a:pPr lvl="2"/>
            <a:endParaRPr lang="en-US" dirty="0" smtClean="0"/>
          </a:p>
        </p:txBody>
      </p:sp>
    </p:spTree>
    <p:extLst>
      <p:ext uri="{BB962C8B-B14F-4D97-AF65-F5344CB8AC3E}">
        <p14:creationId xmlns:p14="http://schemas.microsoft.com/office/powerpoint/2010/main" val="3337030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6861" y="-133163"/>
            <a:ext cx="7813431" cy="1323439"/>
          </a:xfrm>
          <a:prstGeom prst="rect">
            <a:avLst/>
          </a:prstGeom>
          <a:noFill/>
        </p:spPr>
        <p:txBody>
          <a:bodyPr wrap="square" rtlCol="0" anchor="ctr">
            <a:spAutoFit/>
          </a:bodyPr>
          <a:lstStyle/>
          <a:p>
            <a:pPr algn="ctr"/>
            <a:r>
              <a:rPr lang="en-US" sz="4000" b="1" dirty="0" smtClean="0">
                <a:solidFill>
                  <a:srgbClr val="C00000"/>
                </a:solidFill>
              </a:rPr>
              <a:t>Y1 Study Participants:  Demographics</a:t>
            </a:r>
            <a:endParaRPr lang="en-US" sz="4000" b="1" dirty="0">
              <a:solidFill>
                <a:srgbClr val="C00000"/>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567182899"/>
              </p:ext>
            </p:extLst>
          </p:nvPr>
        </p:nvGraphicFramePr>
        <p:xfrm>
          <a:off x="1447800" y="1156854"/>
          <a:ext cx="6096000" cy="5701146"/>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370840">
                <a:tc>
                  <a:txBody>
                    <a:bodyPr/>
                    <a:lstStyle/>
                    <a:p>
                      <a:pPr algn="l"/>
                      <a:r>
                        <a:rPr lang="en-US" dirty="0" smtClean="0"/>
                        <a:t>Campaign</a:t>
                      </a:r>
                      <a:endParaRPr lang="en-US" dirty="0"/>
                    </a:p>
                  </a:txBody>
                  <a:tcPr marL="68580" marR="68580" anchor="ctr">
                    <a:solidFill>
                      <a:schemeClr val="accent1">
                        <a:lumMod val="75000"/>
                      </a:schemeClr>
                    </a:solidFill>
                  </a:tcPr>
                </a:tc>
                <a:tc>
                  <a:txBody>
                    <a:bodyPr/>
                    <a:lstStyle/>
                    <a:p>
                      <a:pPr algn="ctr"/>
                      <a:r>
                        <a:rPr lang="en-US" dirty="0" smtClean="0"/>
                        <a:t>ODHS</a:t>
                      </a:r>
                      <a:r>
                        <a:rPr lang="en-US" baseline="0" dirty="0" smtClean="0"/>
                        <a:t> </a:t>
                      </a:r>
                      <a:r>
                        <a:rPr lang="en-US" dirty="0" smtClean="0"/>
                        <a:t>N=120</a:t>
                      </a:r>
                    </a:p>
                    <a:p>
                      <a:pPr algn="ctr"/>
                      <a:r>
                        <a:rPr lang="en-US" dirty="0" smtClean="0"/>
                        <a:t>(%)</a:t>
                      </a:r>
                      <a:endParaRPr lang="en-US" dirty="0"/>
                    </a:p>
                  </a:txBody>
                  <a:tcPr marL="68580" marR="68580" anchor="ctr">
                    <a:solidFill>
                      <a:schemeClr val="accent1">
                        <a:lumMod val="75000"/>
                      </a:schemeClr>
                    </a:solidFill>
                  </a:tcPr>
                </a:tc>
                <a:tc>
                  <a:txBody>
                    <a:bodyPr/>
                    <a:lstStyle/>
                    <a:p>
                      <a:pPr algn="ctr"/>
                      <a:r>
                        <a:rPr lang="en-US" dirty="0" smtClean="0"/>
                        <a:t>RHC N=117</a:t>
                      </a:r>
                    </a:p>
                    <a:p>
                      <a:pPr algn="ctr"/>
                      <a:r>
                        <a:rPr lang="en-US" dirty="0" smtClean="0"/>
                        <a:t>(%)</a:t>
                      </a:r>
                      <a:endParaRPr lang="en-US" dirty="0"/>
                    </a:p>
                  </a:txBody>
                  <a:tcPr marL="68580" marR="68580" anchor="ctr">
                    <a:solidFill>
                      <a:schemeClr val="accent1">
                        <a:lumMod val="75000"/>
                      </a:schemeClr>
                    </a:solidFill>
                  </a:tcPr>
                </a:tc>
                <a:tc>
                  <a:txBody>
                    <a:bodyPr/>
                    <a:lstStyle/>
                    <a:p>
                      <a:pPr algn="ctr"/>
                      <a:r>
                        <a:rPr lang="en-US" dirty="0" smtClean="0"/>
                        <a:t>Total N=238 (%)</a:t>
                      </a:r>
                      <a:endParaRPr lang="en-US" dirty="0"/>
                    </a:p>
                  </a:txBody>
                  <a:tcPr marL="68580" marR="68580" anchor="ctr">
                    <a:solidFill>
                      <a:schemeClr val="accent1">
                        <a:lumMod val="75000"/>
                      </a:schemeClr>
                    </a:solidFill>
                  </a:tcPr>
                </a:tc>
                <a:extLst>
                  <a:ext uri="{0D108BD9-81ED-4DB2-BD59-A6C34878D82A}">
                    <a16:rowId xmlns:a16="http://schemas.microsoft.com/office/drawing/2014/main" val="10000"/>
                  </a:ext>
                </a:extLst>
              </a:tr>
              <a:tr h="370840">
                <a:tc>
                  <a:txBody>
                    <a:bodyPr/>
                    <a:lstStyle/>
                    <a:p>
                      <a:pPr algn="ctr"/>
                      <a:r>
                        <a:rPr lang="en-US" dirty="0" smtClean="0">
                          <a:solidFill>
                            <a:schemeClr val="bg1"/>
                          </a:solidFill>
                        </a:rPr>
                        <a:t>Pregnant</a:t>
                      </a:r>
                      <a:endParaRPr lang="en-US" dirty="0">
                        <a:solidFill>
                          <a:schemeClr val="bg1"/>
                        </a:solidFill>
                      </a:endParaRPr>
                    </a:p>
                  </a:txBody>
                  <a:tcPr marL="68580" marR="68580" anchor="ctr">
                    <a:solidFill>
                      <a:schemeClr val="accent1"/>
                    </a:solidFill>
                  </a:tcPr>
                </a:tc>
                <a:tc>
                  <a:txBody>
                    <a:bodyPr/>
                    <a:lstStyle/>
                    <a:p>
                      <a:pPr algn="ctr"/>
                      <a:r>
                        <a:rPr lang="en-US" dirty="0" smtClean="0"/>
                        <a:t>108 (90)</a:t>
                      </a:r>
                      <a:endParaRPr lang="en-US" dirty="0"/>
                    </a:p>
                  </a:txBody>
                  <a:tcPr marL="68580" marR="68580" anchor="ctr"/>
                </a:tc>
                <a:tc>
                  <a:txBody>
                    <a:bodyPr/>
                    <a:lstStyle/>
                    <a:p>
                      <a:pPr algn="ctr"/>
                      <a:r>
                        <a:rPr lang="en-US" dirty="0" smtClean="0"/>
                        <a:t>101 (86)</a:t>
                      </a:r>
                      <a:endParaRPr lang="en-US" dirty="0"/>
                    </a:p>
                  </a:txBody>
                  <a:tcPr marL="68580" marR="68580" anchor="ctr"/>
                </a:tc>
                <a:tc>
                  <a:txBody>
                    <a:bodyPr/>
                    <a:lstStyle/>
                    <a:p>
                      <a:pPr algn="ctr"/>
                      <a:r>
                        <a:rPr lang="en-US" dirty="0" smtClean="0"/>
                        <a:t>209 (88)</a:t>
                      </a:r>
                      <a:endParaRPr lang="en-US" dirty="0"/>
                    </a:p>
                  </a:txBody>
                  <a:tcPr marL="68580" marR="68580" anchor="ctr"/>
                </a:tc>
                <a:extLst>
                  <a:ext uri="{0D108BD9-81ED-4DB2-BD59-A6C34878D82A}">
                    <a16:rowId xmlns:a16="http://schemas.microsoft.com/office/drawing/2014/main" val="10001"/>
                  </a:ext>
                </a:extLst>
              </a:tr>
              <a:tr h="370840">
                <a:tc>
                  <a:txBody>
                    <a:bodyPr/>
                    <a:lstStyle/>
                    <a:p>
                      <a:pPr algn="ctr"/>
                      <a:r>
                        <a:rPr lang="en-US" sz="1800" kern="1200" dirty="0" smtClean="0">
                          <a:solidFill>
                            <a:schemeClr val="bg1"/>
                          </a:solidFill>
                          <a:latin typeface="+mn-lt"/>
                          <a:ea typeface="+mn-ea"/>
                          <a:cs typeface="+mn-cs"/>
                        </a:rPr>
                        <a:t>Postpartum</a:t>
                      </a:r>
                      <a:endParaRPr lang="en-US" sz="1800" kern="1200" dirty="0">
                        <a:solidFill>
                          <a:schemeClr val="bg1"/>
                        </a:solidFill>
                        <a:latin typeface="+mn-lt"/>
                        <a:ea typeface="+mn-ea"/>
                        <a:cs typeface="+mn-cs"/>
                      </a:endParaRPr>
                    </a:p>
                  </a:txBody>
                  <a:tcPr marL="80682" marR="80682" marT="31173" marB="31173" anchor="ctr">
                    <a:solidFill>
                      <a:schemeClr val="accent1"/>
                    </a:solidFill>
                  </a:tcPr>
                </a:tc>
                <a:tc>
                  <a:txBody>
                    <a:bodyPr/>
                    <a:lstStyle/>
                    <a:p>
                      <a:pPr algn="ctr"/>
                      <a:r>
                        <a:rPr lang="en-US" sz="1800" kern="1200" dirty="0" smtClean="0">
                          <a:solidFill>
                            <a:schemeClr val="dk1"/>
                          </a:solidFill>
                          <a:latin typeface="+mn-lt"/>
                          <a:ea typeface="+mn-ea"/>
                          <a:cs typeface="+mn-cs"/>
                        </a:rPr>
                        <a:t>11 (9)</a:t>
                      </a:r>
                      <a:endParaRPr lang="en-US" sz="1800" kern="1200" dirty="0">
                        <a:solidFill>
                          <a:schemeClr val="dk1"/>
                        </a:solidFill>
                        <a:latin typeface="+mn-lt"/>
                        <a:ea typeface="+mn-ea"/>
                        <a:cs typeface="+mn-cs"/>
                      </a:endParaRPr>
                    </a:p>
                  </a:txBody>
                  <a:tcPr marL="80682" marR="80682" marT="31173" marB="31173" anchor="ctr"/>
                </a:tc>
                <a:tc>
                  <a:txBody>
                    <a:bodyPr/>
                    <a:lstStyle/>
                    <a:p>
                      <a:pPr algn="ctr"/>
                      <a:r>
                        <a:rPr lang="en-US" sz="1800" kern="1200" dirty="0" smtClean="0">
                          <a:solidFill>
                            <a:schemeClr val="dk1"/>
                          </a:solidFill>
                          <a:latin typeface="+mn-lt"/>
                          <a:ea typeface="+mn-ea"/>
                          <a:cs typeface="+mn-cs"/>
                        </a:rPr>
                        <a:t>13 (11)</a:t>
                      </a:r>
                      <a:endParaRPr lang="en-US" sz="1800" kern="1200" dirty="0">
                        <a:solidFill>
                          <a:schemeClr val="dk1"/>
                        </a:solidFill>
                        <a:latin typeface="+mn-lt"/>
                        <a:ea typeface="+mn-ea"/>
                        <a:cs typeface="+mn-cs"/>
                      </a:endParaRPr>
                    </a:p>
                  </a:txBody>
                  <a:tcPr marL="80682" marR="80682" marT="31173" marB="31173" anchor="ctr"/>
                </a:tc>
                <a:tc>
                  <a:txBody>
                    <a:bodyPr/>
                    <a:lstStyle/>
                    <a:p>
                      <a:pPr algn="ctr"/>
                      <a:r>
                        <a:rPr lang="en-US" sz="1800" kern="1200" dirty="0" smtClean="0">
                          <a:solidFill>
                            <a:schemeClr val="dk1"/>
                          </a:solidFill>
                          <a:latin typeface="+mn-lt"/>
                          <a:ea typeface="+mn-ea"/>
                          <a:cs typeface="+mn-cs"/>
                        </a:rPr>
                        <a:t>24 (10)</a:t>
                      </a:r>
                      <a:endParaRPr lang="en-US" sz="1800" kern="1200" dirty="0">
                        <a:solidFill>
                          <a:schemeClr val="dk1"/>
                        </a:solidFill>
                        <a:latin typeface="+mn-lt"/>
                        <a:ea typeface="+mn-ea"/>
                        <a:cs typeface="+mn-cs"/>
                      </a:endParaRPr>
                    </a:p>
                  </a:txBody>
                  <a:tcPr marL="80682" marR="80682" marT="31173" marB="31173" anchor="ctr"/>
                </a:tc>
                <a:extLst>
                  <a:ext uri="{0D108BD9-81ED-4DB2-BD59-A6C34878D82A}">
                    <a16:rowId xmlns:a16="http://schemas.microsoft.com/office/drawing/2014/main" val="10002"/>
                  </a:ext>
                </a:extLst>
              </a:tr>
              <a:tr h="370840">
                <a:tc>
                  <a:txBody>
                    <a:bodyPr/>
                    <a:lstStyle/>
                    <a:p>
                      <a:pPr algn="ctr"/>
                      <a:r>
                        <a:rPr lang="en-US" sz="1800" kern="1200" dirty="0" smtClean="0">
                          <a:solidFill>
                            <a:schemeClr val="bg1"/>
                          </a:solidFill>
                          <a:latin typeface="+mn-lt"/>
                          <a:ea typeface="+mn-ea"/>
                          <a:cs typeface="+mn-cs"/>
                        </a:rPr>
                        <a:t>Childbearing Age</a:t>
                      </a:r>
                      <a:endParaRPr lang="en-US" sz="1800" kern="1200" dirty="0">
                        <a:solidFill>
                          <a:schemeClr val="bg1"/>
                        </a:solidFill>
                        <a:latin typeface="+mn-lt"/>
                        <a:ea typeface="+mn-ea"/>
                        <a:cs typeface="+mn-cs"/>
                      </a:endParaRPr>
                    </a:p>
                  </a:txBody>
                  <a:tcPr marL="80682" marR="80682" marT="31173" marB="31173" anchor="ctr">
                    <a:solidFill>
                      <a:schemeClr val="accent1"/>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 (1)</a:t>
                      </a:r>
                    </a:p>
                  </a:txBody>
                  <a:tcPr marL="80682" marR="80682" marT="31173" marB="31173" anchor="ct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 (3)</a:t>
                      </a:r>
                    </a:p>
                  </a:txBody>
                  <a:tcPr marL="80682" marR="80682" marT="31173" marB="31173" anchor="ctr"/>
                </a:tc>
                <a:tc>
                  <a:txBody>
                    <a:bodyPr/>
                    <a:lstStyle/>
                    <a:p>
                      <a:pPr algn="ctr"/>
                      <a:r>
                        <a:rPr lang="en-US" sz="1800" kern="1200" dirty="0" smtClean="0">
                          <a:solidFill>
                            <a:schemeClr val="dk1"/>
                          </a:solidFill>
                          <a:latin typeface="+mn-lt"/>
                          <a:ea typeface="+mn-ea"/>
                          <a:cs typeface="+mn-cs"/>
                        </a:rPr>
                        <a:t>5 (2)</a:t>
                      </a:r>
                      <a:endParaRPr lang="en-US" sz="1800" kern="1200" dirty="0">
                        <a:solidFill>
                          <a:schemeClr val="dk1"/>
                        </a:solidFill>
                        <a:latin typeface="+mn-lt"/>
                        <a:ea typeface="+mn-ea"/>
                        <a:cs typeface="+mn-cs"/>
                      </a:endParaRPr>
                    </a:p>
                  </a:txBody>
                  <a:tcPr marL="80682" marR="80682" marT="31173" marB="31173" anchor="ctr"/>
                </a:tc>
                <a:extLst>
                  <a:ext uri="{0D108BD9-81ED-4DB2-BD59-A6C34878D82A}">
                    <a16:rowId xmlns:a16="http://schemas.microsoft.com/office/drawing/2014/main" val="10003"/>
                  </a:ext>
                </a:extLst>
              </a:tr>
              <a:tr h="370840">
                <a:tc>
                  <a:txBody>
                    <a:bodyPr/>
                    <a:lstStyle/>
                    <a:p>
                      <a:pPr algn="l"/>
                      <a:r>
                        <a:rPr lang="en-US" b="1" dirty="0" smtClean="0">
                          <a:solidFill>
                            <a:schemeClr val="bg1"/>
                          </a:solidFill>
                        </a:rPr>
                        <a:t>Age</a:t>
                      </a:r>
                      <a:endParaRPr lang="en-US" b="1" dirty="0">
                        <a:solidFill>
                          <a:schemeClr val="bg1"/>
                        </a:solidFill>
                      </a:endParaRPr>
                    </a:p>
                  </a:txBody>
                  <a:tcPr marL="68580" marR="68580" anchor="ctr">
                    <a:solidFill>
                      <a:schemeClr val="accent1">
                        <a:lumMod val="75000"/>
                      </a:schemeClr>
                    </a:solidFill>
                  </a:tcPr>
                </a:tc>
                <a:tc gridSpan="3">
                  <a:txBody>
                    <a:bodyPr/>
                    <a:lstStyle/>
                    <a:p>
                      <a:endParaRPr lang="en-US" dirty="0"/>
                    </a:p>
                  </a:txBody>
                  <a:tcPr marL="68580" marR="68580" anchor="ctr">
                    <a:solidFill>
                      <a:schemeClr val="accent1">
                        <a:lumMod val="75000"/>
                      </a:schemeClr>
                    </a:solidFill>
                  </a:tcPr>
                </a:tc>
                <a:tc hMerge="1">
                  <a:txBody>
                    <a:bodyPr/>
                    <a:lstStyle/>
                    <a:p>
                      <a:endParaRPr lang="en-US" dirty="0"/>
                    </a:p>
                  </a:txBody>
                  <a:tcPr anchor="ctr"/>
                </a:tc>
                <a:tc hMerge="1">
                  <a:txBody>
                    <a:bodyPr/>
                    <a:lstStyle/>
                    <a:p>
                      <a:endParaRPr lang="en-US" dirty="0"/>
                    </a:p>
                  </a:txBody>
                  <a:tcPr anchor="ctr"/>
                </a:tc>
                <a:extLst>
                  <a:ext uri="{0D108BD9-81ED-4DB2-BD59-A6C34878D82A}">
                    <a16:rowId xmlns:a16="http://schemas.microsoft.com/office/drawing/2014/main" val="10004"/>
                  </a:ext>
                </a:extLst>
              </a:tr>
              <a:tr h="370840">
                <a:tc>
                  <a:txBody>
                    <a:bodyPr/>
                    <a:lstStyle/>
                    <a:p>
                      <a:pPr algn="ctr"/>
                      <a:r>
                        <a:rPr lang="en-US" sz="1800" kern="1200" dirty="0" smtClean="0">
                          <a:solidFill>
                            <a:schemeClr val="bg1"/>
                          </a:solidFill>
                          <a:latin typeface="+mn-lt"/>
                          <a:ea typeface="+mn-ea"/>
                          <a:cs typeface="+mn-cs"/>
                        </a:rPr>
                        <a:t>&lt; 18</a:t>
                      </a:r>
                      <a:endParaRPr lang="en-US" sz="1800" kern="1200" dirty="0">
                        <a:solidFill>
                          <a:schemeClr val="bg1"/>
                        </a:solidFill>
                        <a:latin typeface="+mn-lt"/>
                        <a:ea typeface="+mn-ea"/>
                        <a:cs typeface="+mn-cs"/>
                      </a:endParaRPr>
                    </a:p>
                  </a:txBody>
                  <a:tcPr marL="80682" marR="80682" marT="31173" marB="31173">
                    <a:solidFill>
                      <a:schemeClr val="accent1"/>
                    </a:solidFill>
                  </a:tcPr>
                </a:tc>
                <a:tc>
                  <a:txBody>
                    <a:bodyPr/>
                    <a:lstStyle/>
                    <a:p>
                      <a:pPr algn="ctr"/>
                      <a:r>
                        <a:rPr lang="en-US" sz="1800" kern="1200" dirty="0" smtClean="0">
                          <a:solidFill>
                            <a:schemeClr val="dk1"/>
                          </a:solidFill>
                          <a:latin typeface="+mn-lt"/>
                          <a:ea typeface="+mn-ea"/>
                          <a:cs typeface="+mn-cs"/>
                        </a:rPr>
                        <a:t>6</a:t>
                      </a:r>
                      <a:endParaRPr lang="en-US" sz="1800" kern="1200" dirty="0">
                        <a:solidFill>
                          <a:schemeClr val="dk1"/>
                        </a:solidFill>
                        <a:latin typeface="+mn-lt"/>
                        <a:ea typeface="+mn-ea"/>
                        <a:cs typeface="+mn-cs"/>
                      </a:endParaRPr>
                    </a:p>
                  </a:txBody>
                  <a:tcPr marL="80682" marR="80682" marT="31173" marB="31173"/>
                </a:tc>
                <a:tc>
                  <a:txBody>
                    <a:bodyPr/>
                    <a:lstStyle/>
                    <a:p>
                      <a:pPr algn="ctr"/>
                      <a:r>
                        <a:rPr lang="en-US" sz="1800" kern="1200" dirty="0" smtClean="0">
                          <a:solidFill>
                            <a:schemeClr val="dk1"/>
                          </a:solidFill>
                          <a:latin typeface="+mn-lt"/>
                          <a:ea typeface="+mn-ea"/>
                          <a:cs typeface="+mn-cs"/>
                        </a:rPr>
                        <a:t>4</a:t>
                      </a:r>
                      <a:endParaRPr lang="en-US" sz="1800" kern="1200" dirty="0">
                        <a:solidFill>
                          <a:schemeClr val="dk1"/>
                        </a:solidFill>
                        <a:latin typeface="+mn-lt"/>
                        <a:ea typeface="+mn-ea"/>
                        <a:cs typeface="+mn-cs"/>
                      </a:endParaRPr>
                    </a:p>
                  </a:txBody>
                  <a:tcPr marL="80682" marR="80682" marT="31173" marB="31173"/>
                </a:tc>
                <a:tc>
                  <a:txBody>
                    <a:bodyPr/>
                    <a:lstStyle/>
                    <a:p>
                      <a:pPr algn="ctr"/>
                      <a:r>
                        <a:rPr lang="en-US" sz="1800" kern="1200" dirty="0" smtClean="0">
                          <a:solidFill>
                            <a:schemeClr val="dk1"/>
                          </a:solidFill>
                          <a:latin typeface="+mn-lt"/>
                          <a:ea typeface="+mn-ea"/>
                          <a:cs typeface="+mn-cs"/>
                        </a:rPr>
                        <a:t>10 (4)</a:t>
                      </a:r>
                      <a:endParaRPr lang="en-US" sz="1800" kern="1200" dirty="0">
                        <a:solidFill>
                          <a:schemeClr val="dk1"/>
                        </a:solidFill>
                        <a:latin typeface="+mn-lt"/>
                        <a:ea typeface="+mn-ea"/>
                        <a:cs typeface="+mn-cs"/>
                      </a:endParaRPr>
                    </a:p>
                  </a:txBody>
                  <a:tcPr marL="80682" marR="80682" marT="31173" marB="31173"/>
                </a:tc>
                <a:extLst>
                  <a:ext uri="{0D108BD9-81ED-4DB2-BD59-A6C34878D82A}">
                    <a16:rowId xmlns:a16="http://schemas.microsoft.com/office/drawing/2014/main" val="10005"/>
                  </a:ext>
                </a:extLst>
              </a:tr>
              <a:tr h="370840">
                <a:tc>
                  <a:txBody>
                    <a:bodyPr/>
                    <a:lstStyle/>
                    <a:p>
                      <a:pPr algn="ctr"/>
                      <a:r>
                        <a:rPr lang="en-US" sz="1800" kern="1200" dirty="0" smtClean="0">
                          <a:solidFill>
                            <a:schemeClr val="bg1"/>
                          </a:solidFill>
                          <a:latin typeface="+mn-lt"/>
                          <a:ea typeface="+mn-ea"/>
                          <a:cs typeface="+mn-cs"/>
                        </a:rPr>
                        <a:t>18-25</a:t>
                      </a:r>
                      <a:endParaRPr lang="en-US" sz="1800" kern="1200" dirty="0">
                        <a:solidFill>
                          <a:schemeClr val="bg1"/>
                        </a:solidFill>
                        <a:latin typeface="+mn-lt"/>
                        <a:ea typeface="+mn-ea"/>
                        <a:cs typeface="+mn-cs"/>
                      </a:endParaRPr>
                    </a:p>
                  </a:txBody>
                  <a:tcPr marL="80682" marR="80682" marT="31173" marB="31173">
                    <a:solidFill>
                      <a:schemeClr val="accent1"/>
                    </a:solidFill>
                  </a:tcPr>
                </a:tc>
                <a:tc>
                  <a:txBody>
                    <a:bodyPr/>
                    <a:lstStyle/>
                    <a:p>
                      <a:pPr algn="ctr"/>
                      <a:r>
                        <a:rPr lang="en-US" sz="1800" kern="1200" dirty="0" smtClean="0">
                          <a:solidFill>
                            <a:schemeClr val="dk1"/>
                          </a:solidFill>
                          <a:latin typeface="+mn-lt"/>
                          <a:ea typeface="+mn-ea"/>
                          <a:cs typeface="+mn-cs"/>
                        </a:rPr>
                        <a:t>61</a:t>
                      </a:r>
                      <a:endParaRPr lang="en-US" sz="1800" kern="1200" dirty="0">
                        <a:solidFill>
                          <a:schemeClr val="dk1"/>
                        </a:solidFill>
                        <a:latin typeface="+mn-lt"/>
                        <a:ea typeface="+mn-ea"/>
                        <a:cs typeface="+mn-cs"/>
                      </a:endParaRPr>
                    </a:p>
                  </a:txBody>
                  <a:tcPr marL="80682" marR="80682" marT="31173" marB="31173"/>
                </a:tc>
                <a:tc>
                  <a:txBody>
                    <a:bodyPr/>
                    <a:lstStyle/>
                    <a:p>
                      <a:pPr algn="ctr"/>
                      <a:r>
                        <a:rPr lang="en-US" sz="1800" kern="1200" dirty="0" smtClean="0">
                          <a:solidFill>
                            <a:schemeClr val="dk1"/>
                          </a:solidFill>
                          <a:latin typeface="+mn-lt"/>
                          <a:ea typeface="+mn-ea"/>
                          <a:cs typeface="+mn-cs"/>
                        </a:rPr>
                        <a:t>46</a:t>
                      </a:r>
                      <a:endParaRPr lang="en-US" sz="1800" kern="1200" dirty="0">
                        <a:solidFill>
                          <a:schemeClr val="dk1"/>
                        </a:solidFill>
                        <a:latin typeface="+mn-lt"/>
                        <a:ea typeface="+mn-ea"/>
                        <a:cs typeface="+mn-cs"/>
                      </a:endParaRPr>
                    </a:p>
                  </a:txBody>
                  <a:tcPr marL="80682" marR="80682" marT="31173" marB="31173"/>
                </a:tc>
                <a:tc>
                  <a:txBody>
                    <a:bodyPr/>
                    <a:lstStyle/>
                    <a:p>
                      <a:pPr algn="ctr"/>
                      <a:r>
                        <a:rPr lang="en-US" sz="1800" kern="1200" dirty="0" smtClean="0">
                          <a:solidFill>
                            <a:schemeClr val="dk1"/>
                          </a:solidFill>
                          <a:latin typeface="+mn-lt"/>
                          <a:ea typeface="+mn-ea"/>
                          <a:cs typeface="+mn-cs"/>
                        </a:rPr>
                        <a:t>107 (45)</a:t>
                      </a:r>
                      <a:endParaRPr lang="en-US" sz="1800" kern="1200" dirty="0">
                        <a:solidFill>
                          <a:schemeClr val="dk1"/>
                        </a:solidFill>
                        <a:latin typeface="+mn-lt"/>
                        <a:ea typeface="+mn-ea"/>
                        <a:cs typeface="+mn-cs"/>
                      </a:endParaRPr>
                    </a:p>
                  </a:txBody>
                  <a:tcPr marL="80682" marR="80682" marT="31173" marB="31173"/>
                </a:tc>
                <a:extLst>
                  <a:ext uri="{0D108BD9-81ED-4DB2-BD59-A6C34878D82A}">
                    <a16:rowId xmlns:a16="http://schemas.microsoft.com/office/drawing/2014/main" val="10006"/>
                  </a:ext>
                </a:extLst>
              </a:tr>
              <a:tr h="370840">
                <a:tc>
                  <a:txBody>
                    <a:bodyPr/>
                    <a:lstStyle/>
                    <a:p>
                      <a:pPr algn="ctr"/>
                      <a:r>
                        <a:rPr lang="en-US" sz="1800" kern="1200" dirty="0" smtClean="0">
                          <a:solidFill>
                            <a:schemeClr val="bg1"/>
                          </a:solidFill>
                          <a:latin typeface="+mn-lt"/>
                          <a:ea typeface="+mn-ea"/>
                          <a:cs typeface="+mn-cs"/>
                        </a:rPr>
                        <a:t>26-30</a:t>
                      </a:r>
                      <a:endParaRPr lang="en-US" sz="1800" kern="1200" dirty="0">
                        <a:solidFill>
                          <a:schemeClr val="bg1"/>
                        </a:solidFill>
                        <a:latin typeface="+mn-lt"/>
                        <a:ea typeface="+mn-ea"/>
                        <a:cs typeface="+mn-cs"/>
                      </a:endParaRPr>
                    </a:p>
                  </a:txBody>
                  <a:tcPr marL="80682" marR="80682" marT="31173" marB="31173">
                    <a:solidFill>
                      <a:schemeClr val="accent1"/>
                    </a:solidFill>
                  </a:tcPr>
                </a:tc>
                <a:tc>
                  <a:txBody>
                    <a:bodyPr/>
                    <a:lstStyle/>
                    <a:p>
                      <a:pPr algn="ctr"/>
                      <a:r>
                        <a:rPr lang="en-US" sz="1800" kern="1200" dirty="0" smtClean="0">
                          <a:solidFill>
                            <a:schemeClr val="dk1"/>
                          </a:solidFill>
                          <a:latin typeface="+mn-lt"/>
                          <a:ea typeface="+mn-ea"/>
                          <a:cs typeface="+mn-cs"/>
                        </a:rPr>
                        <a:t>26 </a:t>
                      </a:r>
                      <a:endParaRPr lang="en-US" sz="1800" kern="1200" dirty="0">
                        <a:solidFill>
                          <a:schemeClr val="dk1"/>
                        </a:solidFill>
                        <a:latin typeface="+mn-lt"/>
                        <a:ea typeface="+mn-ea"/>
                        <a:cs typeface="+mn-cs"/>
                      </a:endParaRPr>
                    </a:p>
                  </a:txBody>
                  <a:tcPr marL="80682" marR="80682" marT="31173" marB="31173"/>
                </a:tc>
                <a:tc>
                  <a:txBody>
                    <a:bodyPr/>
                    <a:lstStyle/>
                    <a:p>
                      <a:pPr algn="ctr"/>
                      <a:r>
                        <a:rPr lang="en-US" sz="1800" kern="1200" dirty="0" smtClean="0">
                          <a:solidFill>
                            <a:schemeClr val="dk1"/>
                          </a:solidFill>
                          <a:latin typeface="+mn-lt"/>
                          <a:ea typeface="+mn-ea"/>
                          <a:cs typeface="+mn-cs"/>
                        </a:rPr>
                        <a:t>32</a:t>
                      </a:r>
                      <a:endParaRPr lang="en-US" sz="1800" kern="1200" dirty="0">
                        <a:solidFill>
                          <a:schemeClr val="dk1"/>
                        </a:solidFill>
                        <a:latin typeface="+mn-lt"/>
                        <a:ea typeface="+mn-ea"/>
                        <a:cs typeface="+mn-cs"/>
                      </a:endParaRPr>
                    </a:p>
                  </a:txBody>
                  <a:tcPr marL="80682" marR="80682" marT="31173" marB="31173"/>
                </a:tc>
                <a:tc>
                  <a:txBody>
                    <a:bodyPr/>
                    <a:lstStyle/>
                    <a:p>
                      <a:pPr algn="ctr"/>
                      <a:r>
                        <a:rPr lang="en-US" sz="1800" kern="1200" dirty="0" smtClean="0">
                          <a:solidFill>
                            <a:schemeClr val="dk1"/>
                          </a:solidFill>
                          <a:latin typeface="+mn-lt"/>
                          <a:ea typeface="+mn-ea"/>
                          <a:cs typeface="+mn-cs"/>
                        </a:rPr>
                        <a:t>58 (24)</a:t>
                      </a:r>
                      <a:endParaRPr lang="en-US" sz="1800" kern="1200" dirty="0">
                        <a:solidFill>
                          <a:schemeClr val="dk1"/>
                        </a:solidFill>
                        <a:latin typeface="+mn-lt"/>
                        <a:ea typeface="+mn-ea"/>
                        <a:cs typeface="+mn-cs"/>
                      </a:endParaRPr>
                    </a:p>
                  </a:txBody>
                  <a:tcPr marL="80682" marR="80682" marT="31173" marB="31173"/>
                </a:tc>
                <a:extLst>
                  <a:ext uri="{0D108BD9-81ED-4DB2-BD59-A6C34878D82A}">
                    <a16:rowId xmlns:a16="http://schemas.microsoft.com/office/drawing/2014/main" val="10007"/>
                  </a:ext>
                </a:extLst>
              </a:tr>
              <a:tr h="370840">
                <a:tc>
                  <a:txBody>
                    <a:bodyPr/>
                    <a:lstStyle/>
                    <a:p>
                      <a:pPr algn="ctr"/>
                      <a:r>
                        <a:rPr lang="en-US" sz="1800" kern="1200" dirty="0" smtClean="0">
                          <a:solidFill>
                            <a:schemeClr val="bg1"/>
                          </a:solidFill>
                          <a:latin typeface="+mn-lt"/>
                          <a:ea typeface="+mn-ea"/>
                          <a:cs typeface="+mn-cs"/>
                        </a:rPr>
                        <a:t>31-35</a:t>
                      </a:r>
                      <a:endParaRPr lang="en-US" sz="1800" kern="1200" dirty="0">
                        <a:solidFill>
                          <a:schemeClr val="bg1"/>
                        </a:solidFill>
                        <a:latin typeface="+mn-lt"/>
                        <a:ea typeface="+mn-ea"/>
                        <a:cs typeface="+mn-cs"/>
                      </a:endParaRPr>
                    </a:p>
                  </a:txBody>
                  <a:tcPr marL="80682" marR="80682" marT="31173" marB="31173">
                    <a:solidFill>
                      <a:schemeClr val="accent1"/>
                    </a:solidFill>
                  </a:tcPr>
                </a:tc>
                <a:tc>
                  <a:txBody>
                    <a:bodyPr/>
                    <a:lstStyle/>
                    <a:p>
                      <a:pPr algn="ctr"/>
                      <a:r>
                        <a:rPr lang="en-US" sz="1800" kern="1200" dirty="0" smtClean="0">
                          <a:solidFill>
                            <a:schemeClr val="dk1"/>
                          </a:solidFill>
                          <a:latin typeface="+mn-lt"/>
                          <a:ea typeface="+mn-ea"/>
                          <a:cs typeface="+mn-cs"/>
                        </a:rPr>
                        <a:t>15 </a:t>
                      </a:r>
                      <a:endParaRPr lang="en-US" sz="1800" kern="1200" dirty="0">
                        <a:solidFill>
                          <a:schemeClr val="dk1"/>
                        </a:solidFill>
                        <a:latin typeface="+mn-lt"/>
                        <a:ea typeface="+mn-ea"/>
                        <a:cs typeface="+mn-cs"/>
                      </a:endParaRPr>
                    </a:p>
                  </a:txBody>
                  <a:tcPr marL="80682" marR="80682" marT="31173" marB="31173"/>
                </a:tc>
                <a:tc>
                  <a:txBody>
                    <a:bodyPr/>
                    <a:lstStyle/>
                    <a:p>
                      <a:pPr algn="ctr"/>
                      <a:r>
                        <a:rPr lang="en-US" sz="1800" kern="1200" dirty="0" smtClean="0">
                          <a:solidFill>
                            <a:schemeClr val="dk1"/>
                          </a:solidFill>
                          <a:latin typeface="+mn-lt"/>
                          <a:ea typeface="+mn-ea"/>
                          <a:cs typeface="+mn-cs"/>
                        </a:rPr>
                        <a:t>20</a:t>
                      </a:r>
                      <a:endParaRPr lang="en-US" sz="1800" kern="1200" dirty="0">
                        <a:solidFill>
                          <a:schemeClr val="dk1"/>
                        </a:solidFill>
                        <a:latin typeface="+mn-lt"/>
                        <a:ea typeface="+mn-ea"/>
                        <a:cs typeface="+mn-cs"/>
                      </a:endParaRPr>
                    </a:p>
                  </a:txBody>
                  <a:tcPr marL="80682" marR="80682" marT="31173" marB="31173"/>
                </a:tc>
                <a:tc>
                  <a:txBody>
                    <a:bodyPr/>
                    <a:lstStyle/>
                    <a:p>
                      <a:pPr algn="ctr"/>
                      <a:r>
                        <a:rPr lang="en-US" sz="1800" kern="1200" dirty="0" smtClean="0">
                          <a:solidFill>
                            <a:schemeClr val="dk1"/>
                          </a:solidFill>
                          <a:latin typeface="+mn-lt"/>
                          <a:ea typeface="+mn-ea"/>
                          <a:cs typeface="+mn-cs"/>
                        </a:rPr>
                        <a:t>35 (15)</a:t>
                      </a:r>
                      <a:endParaRPr lang="en-US" sz="1800" kern="1200" dirty="0">
                        <a:solidFill>
                          <a:schemeClr val="dk1"/>
                        </a:solidFill>
                        <a:latin typeface="+mn-lt"/>
                        <a:ea typeface="+mn-ea"/>
                        <a:cs typeface="+mn-cs"/>
                      </a:endParaRPr>
                    </a:p>
                  </a:txBody>
                  <a:tcPr marL="80682" marR="80682" marT="31173" marB="31173"/>
                </a:tc>
                <a:extLst>
                  <a:ext uri="{0D108BD9-81ED-4DB2-BD59-A6C34878D82A}">
                    <a16:rowId xmlns:a16="http://schemas.microsoft.com/office/drawing/2014/main" val="10008"/>
                  </a:ext>
                </a:extLst>
              </a:tr>
              <a:tr h="370840">
                <a:tc>
                  <a:txBody>
                    <a:bodyPr/>
                    <a:lstStyle/>
                    <a:p>
                      <a:pPr algn="ctr"/>
                      <a:r>
                        <a:rPr lang="en-US" sz="1800" kern="1200" dirty="0" smtClean="0">
                          <a:solidFill>
                            <a:schemeClr val="bg1"/>
                          </a:solidFill>
                          <a:latin typeface="+mn-lt"/>
                          <a:ea typeface="+mn-ea"/>
                          <a:cs typeface="+mn-cs"/>
                        </a:rPr>
                        <a:t>&gt; 35</a:t>
                      </a:r>
                      <a:endParaRPr lang="en-US" sz="1800" kern="1200" dirty="0">
                        <a:solidFill>
                          <a:schemeClr val="bg1"/>
                        </a:solidFill>
                        <a:latin typeface="+mn-lt"/>
                        <a:ea typeface="+mn-ea"/>
                        <a:cs typeface="+mn-cs"/>
                      </a:endParaRPr>
                    </a:p>
                  </a:txBody>
                  <a:tcPr marL="80682" marR="80682" marT="31173" marB="31173">
                    <a:solidFill>
                      <a:schemeClr val="accent1"/>
                    </a:solidFill>
                  </a:tcPr>
                </a:tc>
                <a:tc>
                  <a:txBody>
                    <a:bodyPr/>
                    <a:lstStyle/>
                    <a:p>
                      <a:pPr algn="ctr"/>
                      <a:r>
                        <a:rPr lang="en-US" sz="1800" kern="1200" dirty="0" smtClean="0">
                          <a:solidFill>
                            <a:schemeClr val="dk1"/>
                          </a:solidFill>
                          <a:latin typeface="+mn-lt"/>
                          <a:ea typeface="+mn-ea"/>
                          <a:cs typeface="+mn-cs"/>
                        </a:rPr>
                        <a:t>10</a:t>
                      </a:r>
                      <a:endParaRPr lang="en-US" sz="1800" kern="1200" dirty="0">
                        <a:solidFill>
                          <a:schemeClr val="dk1"/>
                        </a:solidFill>
                        <a:latin typeface="+mn-lt"/>
                        <a:ea typeface="+mn-ea"/>
                        <a:cs typeface="+mn-cs"/>
                      </a:endParaRPr>
                    </a:p>
                  </a:txBody>
                  <a:tcPr marL="80682" marR="80682" marT="31173" marB="31173"/>
                </a:tc>
                <a:tc>
                  <a:txBody>
                    <a:bodyPr/>
                    <a:lstStyle/>
                    <a:p>
                      <a:pPr algn="ctr"/>
                      <a:r>
                        <a:rPr lang="en-US" sz="1800" kern="1200" dirty="0" smtClean="0">
                          <a:solidFill>
                            <a:schemeClr val="dk1"/>
                          </a:solidFill>
                          <a:latin typeface="+mn-lt"/>
                          <a:ea typeface="+mn-ea"/>
                          <a:cs typeface="+mn-cs"/>
                        </a:rPr>
                        <a:t>5</a:t>
                      </a:r>
                      <a:endParaRPr lang="en-US" sz="1800" kern="1200" dirty="0">
                        <a:solidFill>
                          <a:schemeClr val="dk1"/>
                        </a:solidFill>
                        <a:latin typeface="+mn-lt"/>
                        <a:ea typeface="+mn-ea"/>
                        <a:cs typeface="+mn-cs"/>
                      </a:endParaRPr>
                    </a:p>
                  </a:txBody>
                  <a:tcPr marL="80682" marR="80682" marT="31173" marB="31173"/>
                </a:tc>
                <a:tc>
                  <a:txBody>
                    <a:bodyPr/>
                    <a:lstStyle/>
                    <a:p>
                      <a:pPr algn="ctr"/>
                      <a:r>
                        <a:rPr lang="en-US" sz="1800" kern="1200" dirty="0" smtClean="0">
                          <a:solidFill>
                            <a:schemeClr val="dk1"/>
                          </a:solidFill>
                          <a:latin typeface="+mn-lt"/>
                          <a:ea typeface="+mn-ea"/>
                          <a:cs typeface="+mn-cs"/>
                        </a:rPr>
                        <a:t>15 (6)</a:t>
                      </a:r>
                      <a:endParaRPr lang="en-US" sz="1800" kern="1200" dirty="0">
                        <a:solidFill>
                          <a:schemeClr val="dk1"/>
                        </a:solidFill>
                        <a:latin typeface="+mn-lt"/>
                        <a:ea typeface="+mn-ea"/>
                        <a:cs typeface="+mn-cs"/>
                      </a:endParaRPr>
                    </a:p>
                  </a:txBody>
                  <a:tcPr marL="80682" marR="80682" marT="31173" marB="31173"/>
                </a:tc>
                <a:extLst>
                  <a:ext uri="{0D108BD9-81ED-4DB2-BD59-A6C34878D82A}">
                    <a16:rowId xmlns:a16="http://schemas.microsoft.com/office/drawing/2014/main" val="10009"/>
                  </a:ext>
                </a:extLst>
              </a:tr>
              <a:tr h="370840">
                <a:tc>
                  <a:txBody>
                    <a:bodyPr/>
                    <a:lstStyle/>
                    <a:p>
                      <a:pPr marL="0" algn="l" defTabSz="914400" rtl="0" eaLnBrk="1" latinLnBrk="0" hangingPunct="1"/>
                      <a:r>
                        <a:rPr lang="en-US" sz="1800" b="1" kern="1200" dirty="0" smtClean="0">
                          <a:solidFill>
                            <a:schemeClr val="bg1"/>
                          </a:solidFill>
                          <a:latin typeface="+mn-lt"/>
                          <a:ea typeface="+mn-ea"/>
                          <a:cs typeface="+mn-cs"/>
                        </a:rPr>
                        <a:t>Race</a:t>
                      </a:r>
                      <a:endParaRPr lang="en-US" sz="1800" b="1" kern="1200" dirty="0">
                        <a:solidFill>
                          <a:schemeClr val="bg1"/>
                        </a:solidFill>
                        <a:latin typeface="+mn-lt"/>
                        <a:ea typeface="+mn-ea"/>
                        <a:cs typeface="+mn-cs"/>
                      </a:endParaRPr>
                    </a:p>
                  </a:txBody>
                  <a:tcPr marL="80682" marR="80682" marT="31173" marB="31173">
                    <a:solidFill>
                      <a:schemeClr val="accent1">
                        <a:lumMod val="75000"/>
                      </a:schemeClr>
                    </a:solidFill>
                  </a:tcPr>
                </a:tc>
                <a:tc gridSpan="3">
                  <a:txBody>
                    <a:bodyPr/>
                    <a:lstStyle/>
                    <a:p>
                      <a:endParaRPr lang="en-US" dirty="0"/>
                    </a:p>
                  </a:txBody>
                  <a:tcPr marL="68580" marR="68580" anchor="ctr">
                    <a:solidFill>
                      <a:schemeClr val="accent1">
                        <a:lumMod val="75000"/>
                      </a:schemeClr>
                    </a:solidFill>
                  </a:tcPr>
                </a:tc>
                <a:tc hMerge="1">
                  <a:txBody>
                    <a:bodyPr/>
                    <a:lstStyle/>
                    <a:p>
                      <a:endParaRPr lang="en-US"/>
                    </a:p>
                  </a:txBody>
                  <a:tcPr anchor="ctr"/>
                </a:tc>
                <a:tc hMerge="1">
                  <a:txBody>
                    <a:bodyPr/>
                    <a:lstStyle/>
                    <a:p>
                      <a:endParaRPr lang="en-US" dirty="0"/>
                    </a:p>
                  </a:txBody>
                  <a:tcPr anchor="ctr"/>
                </a:tc>
                <a:extLst>
                  <a:ext uri="{0D108BD9-81ED-4DB2-BD59-A6C34878D82A}">
                    <a16:rowId xmlns:a16="http://schemas.microsoft.com/office/drawing/2014/main" val="10010"/>
                  </a:ext>
                </a:extLst>
              </a:tr>
              <a:tr h="370840">
                <a:tc>
                  <a:txBody>
                    <a:bodyPr/>
                    <a:lstStyle/>
                    <a:p>
                      <a:pPr marL="0" algn="ctr" defTabSz="914400" rtl="0" eaLnBrk="1" latinLnBrk="0" hangingPunct="1"/>
                      <a:r>
                        <a:rPr lang="en-US" sz="1800" kern="1200" dirty="0" smtClean="0">
                          <a:solidFill>
                            <a:schemeClr val="bg1"/>
                          </a:solidFill>
                          <a:latin typeface="+mn-lt"/>
                          <a:ea typeface="+mn-ea"/>
                          <a:cs typeface="+mn-cs"/>
                        </a:rPr>
                        <a:t>White</a:t>
                      </a:r>
                      <a:endParaRPr lang="en-US" sz="1800" kern="1200" dirty="0">
                        <a:solidFill>
                          <a:schemeClr val="bg1"/>
                        </a:solidFill>
                        <a:latin typeface="+mn-lt"/>
                        <a:ea typeface="+mn-ea"/>
                        <a:cs typeface="+mn-cs"/>
                      </a:endParaRPr>
                    </a:p>
                  </a:txBody>
                  <a:tcPr marL="80682" marR="80682" marT="31173" marB="31173">
                    <a:solidFill>
                      <a:schemeClr val="accent1"/>
                    </a:solidFill>
                  </a:tcPr>
                </a:tc>
                <a:tc>
                  <a:txBody>
                    <a:bodyPr/>
                    <a:lstStyle/>
                    <a:p>
                      <a:pPr marL="0" algn="ctr" defTabSz="914400" rtl="0" eaLnBrk="1" latinLnBrk="0" hangingPunct="1"/>
                      <a:r>
                        <a:rPr lang="en-US" sz="1800" kern="1200" dirty="0" smtClean="0">
                          <a:solidFill>
                            <a:schemeClr val="dk1"/>
                          </a:solidFill>
                          <a:latin typeface="+mn-lt"/>
                          <a:ea typeface="+mn-ea"/>
                          <a:cs typeface="+mn-cs"/>
                        </a:rPr>
                        <a:t>91 (76)</a:t>
                      </a:r>
                      <a:endParaRPr lang="en-US" sz="1800" kern="1200" dirty="0">
                        <a:solidFill>
                          <a:schemeClr val="dk1"/>
                        </a:solidFill>
                        <a:latin typeface="+mn-lt"/>
                        <a:ea typeface="+mn-ea"/>
                        <a:cs typeface="+mn-cs"/>
                      </a:endParaRPr>
                    </a:p>
                  </a:txBody>
                  <a:tcPr marL="80682" marR="80682" marT="31173" marB="31173"/>
                </a:tc>
                <a:tc>
                  <a:txBody>
                    <a:bodyPr/>
                    <a:lstStyle/>
                    <a:p>
                      <a:pPr marL="0" algn="ctr" defTabSz="914400" rtl="0" eaLnBrk="1" latinLnBrk="0" hangingPunct="1"/>
                      <a:r>
                        <a:rPr lang="en-US" sz="1800" kern="1200" dirty="0" smtClean="0">
                          <a:solidFill>
                            <a:schemeClr val="dk1"/>
                          </a:solidFill>
                          <a:latin typeface="+mn-lt"/>
                          <a:ea typeface="+mn-ea"/>
                          <a:cs typeface="+mn-cs"/>
                        </a:rPr>
                        <a:t>13 (11)</a:t>
                      </a:r>
                      <a:endParaRPr lang="en-US" sz="1800" kern="1200" dirty="0">
                        <a:solidFill>
                          <a:schemeClr val="dk1"/>
                        </a:solidFill>
                        <a:latin typeface="+mn-lt"/>
                        <a:ea typeface="+mn-ea"/>
                        <a:cs typeface="+mn-cs"/>
                      </a:endParaRPr>
                    </a:p>
                  </a:txBody>
                  <a:tcPr marL="80682" marR="80682" marT="31173" marB="31173"/>
                </a:tc>
                <a:tc>
                  <a:txBody>
                    <a:bodyPr/>
                    <a:lstStyle/>
                    <a:p>
                      <a:pPr marL="0" algn="ctr" defTabSz="914400" rtl="0" eaLnBrk="1" latinLnBrk="0" hangingPunct="1"/>
                      <a:r>
                        <a:rPr lang="en-US" sz="1800" kern="1200" dirty="0" smtClean="0">
                          <a:solidFill>
                            <a:schemeClr val="dk1"/>
                          </a:solidFill>
                          <a:latin typeface="+mn-lt"/>
                          <a:ea typeface="+mn-ea"/>
                          <a:cs typeface="+mn-cs"/>
                        </a:rPr>
                        <a:t>104 (44)</a:t>
                      </a:r>
                      <a:endParaRPr lang="en-US" sz="1800" kern="1200" dirty="0">
                        <a:solidFill>
                          <a:schemeClr val="dk1"/>
                        </a:solidFill>
                        <a:latin typeface="+mn-lt"/>
                        <a:ea typeface="+mn-ea"/>
                        <a:cs typeface="+mn-cs"/>
                      </a:endParaRPr>
                    </a:p>
                  </a:txBody>
                  <a:tcPr marL="80682" marR="80682" marT="31173" marB="31173"/>
                </a:tc>
                <a:extLst>
                  <a:ext uri="{0D108BD9-81ED-4DB2-BD59-A6C34878D82A}">
                    <a16:rowId xmlns:a16="http://schemas.microsoft.com/office/drawing/2014/main" val="10011"/>
                  </a:ext>
                </a:extLst>
              </a:tr>
              <a:tr h="370840">
                <a:tc>
                  <a:txBody>
                    <a:bodyPr/>
                    <a:lstStyle/>
                    <a:p>
                      <a:pPr marL="0" algn="ctr" defTabSz="914400" rtl="0" eaLnBrk="1" latinLnBrk="0" hangingPunct="1"/>
                      <a:r>
                        <a:rPr lang="en-US" sz="1800" kern="1200" dirty="0" smtClean="0">
                          <a:solidFill>
                            <a:schemeClr val="bg1"/>
                          </a:solidFill>
                          <a:latin typeface="+mn-lt"/>
                          <a:ea typeface="+mn-ea"/>
                          <a:cs typeface="+mn-cs"/>
                        </a:rPr>
                        <a:t>Black</a:t>
                      </a:r>
                      <a:endParaRPr lang="en-US" sz="1800" kern="1200" dirty="0">
                        <a:solidFill>
                          <a:schemeClr val="bg1"/>
                        </a:solidFill>
                        <a:latin typeface="+mn-lt"/>
                        <a:ea typeface="+mn-ea"/>
                        <a:cs typeface="+mn-cs"/>
                      </a:endParaRPr>
                    </a:p>
                  </a:txBody>
                  <a:tcPr marL="80682" marR="80682" marT="31173" marB="31173">
                    <a:solidFill>
                      <a:schemeClr val="accent1"/>
                    </a:solidFill>
                  </a:tcPr>
                </a:tc>
                <a:tc>
                  <a:txBody>
                    <a:bodyPr/>
                    <a:lstStyle/>
                    <a:p>
                      <a:pPr marL="0" algn="ctr" defTabSz="914400" rtl="0" eaLnBrk="1" latinLnBrk="0" hangingPunct="1"/>
                      <a:r>
                        <a:rPr lang="en-US" sz="1800" kern="1200" dirty="0" smtClean="0">
                          <a:solidFill>
                            <a:schemeClr val="dk1"/>
                          </a:solidFill>
                          <a:latin typeface="+mn-lt"/>
                          <a:ea typeface="+mn-ea"/>
                          <a:cs typeface="+mn-cs"/>
                        </a:rPr>
                        <a:t>19 (16)</a:t>
                      </a:r>
                      <a:endParaRPr lang="en-US" sz="1800" kern="1200" dirty="0">
                        <a:solidFill>
                          <a:schemeClr val="dk1"/>
                        </a:solidFill>
                        <a:latin typeface="+mn-lt"/>
                        <a:ea typeface="+mn-ea"/>
                        <a:cs typeface="+mn-cs"/>
                      </a:endParaRPr>
                    </a:p>
                  </a:txBody>
                  <a:tcPr marL="80682" marR="80682" marT="31173" marB="31173"/>
                </a:tc>
                <a:tc>
                  <a:txBody>
                    <a:bodyPr/>
                    <a:lstStyle/>
                    <a:p>
                      <a:pPr marL="0" algn="ctr" defTabSz="914400" rtl="0" eaLnBrk="1" latinLnBrk="0" hangingPunct="1"/>
                      <a:r>
                        <a:rPr lang="en-US" sz="1800" kern="1200" dirty="0" smtClean="0">
                          <a:solidFill>
                            <a:schemeClr val="dk1"/>
                          </a:solidFill>
                          <a:latin typeface="+mn-lt"/>
                          <a:ea typeface="+mn-ea"/>
                          <a:cs typeface="+mn-cs"/>
                        </a:rPr>
                        <a:t>95 (81)</a:t>
                      </a:r>
                      <a:endParaRPr lang="en-US" sz="1800" kern="1200" dirty="0">
                        <a:solidFill>
                          <a:schemeClr val="dk1"/>
                        </a:solidFill>
                        <a:latin typeface="+mn-lt"/>
                        <a:ea typeface="+mn-ea"/>
                        <a:cs typeface="+mn-cs"/>
                      </a:endParaRPr>
                    </a:p>
                  </a:txBody>
                  <a:tcPr marL="80682" marR="80682" marT="31173" marB="31173"/>
                </a:tc>
                <a:tc>
                  <a:txBody>
                    <a:bodyPr/>
                    <a:lstStyle/>
                    <a:p>
                      <a:pPr marL="0" algn="ctr" defTabSz="914400" rtl="0" eaLnBrk="1" latinLnBrk="0" hangingPunct="1"/>
                      <a:r>
                        <a:rPr lang="en-US" sz="1800" kern="1200" dirty="0" smtClean="0">
                          <a:solidFill>
                            <a:schemeClr val="dk1"/>
                          </a:solidFill>
                          <a:latin typeface="+mn-lt"/>
                          <a:ea typeface="+mn-ea"/>
                          <a:cs typeface="+mn-cs"/>
                        </a:rPr>
                        <a:t>114 (48)</a:t>
                      </a:r>
                      <a:endParaRPr lang="en-US" sz="1800" kern="1200" dirty="0">
                        <a:solidFill>
                          <a:schemeClr val="dk1"/>
                        </a:solidFill>
                        <a:latin typeface="+mn-lt"/>
                        <a:ea typeface="+mn-ea"/>
                        <a:cs typeface="+mn-cs"/>
                      </a:endParaRPr>
                    </a:p>
                  </a:txBody>
                  <a:tcPr marL="80682" marR="80682" marT="31173" marB="31173"/>
                </a:tc>
                <a:extLst>
                  <a:ext uri="{0D108BD9-81ED-4DB2-BD59-A6C34878D82A}">
                    <a16:rowId xmlns:a16="http://schemas.microsoft.com/office/drawing/2014/main" val="10012"/>
                  </a:ext>
                </a:extLst>
              </a:tr>
              <a:tr h="370840">
                <a:tc>
                  <a:txBody>
                    <a:bodyPr/>
                    <a:lstStyle/>
                    <a:p>
                      <a:pPr marL="0" algn="ctr" defTabSz="914400" rtl="0" eaLnBrk="1" latinLnBrk="0" hangingPunct="1"/>
                      <a:r>
                        <a:rPr lang="en-US" sz="1800" kern="1200" dirty="0" smtClean="0">
                          <a:solidFill>
                            <a:schemeClr val="bg1"/>
                          </a:solidFill>
                          <a:latin typeface="+mn-lt"/>
                          <a:ea typeface="+mn-ea"/>
                          <a:cs typeface="+mn-cs"/>
                        </a:rPr>
                        <a:t>Other</a:t>
                      </a:r>
                      <a:endParaRPr lang="en-US" sz="1800" kern="1200" dirty="0">
                        <a:solidFill>
                          <a:schemeClr val="bg1"/>
                        </a:solidFill>
                        <a:latin typeface="+mn-lt"/>
                        <a:ea typeface="+mn-ea"/>
                        <a:cs typeface="+mn-cs"/>
                      </a:endParaRPr>
                    </a:p>
                  </a:txBody>
                  <a:tcPr marL="80682" marR="80682" marT="31173" marB="31173">
                    <a:solidFill>
                      <a:schemeClr val="accent1"/>
                    </a:solidFill>
                  </a:tcPr>
                </a:tc>
                <a:tc>
                  <a:txBody>
                    <a:bodyPr/>
                    <a:lstStyle/>
                    <a:p>
                      <a:pPr marL="0" algn="ctr" defTabSz="914400" rtl="0" eaLnBrk="1" latinLnBrk="0" hangingPunct="1"/>
                      <a:r>
                        <a:rPr lang="en-US" sz="1800" kern="1200" dirty="0" smtClean="0">
                          <a:solidFill>
                            <a:schemeClr val="dk1"/>
                          </a:solidFill>
                          <a:latin typeface="+mn-lt"/>
                          <a:ea typeface="+mn-ea"/>
                          <a:cs typeface="+mn-cs"/>
                        </a:rPr>
                        <a:t>10 (8)</a:t>
                      </a:r>
                      <a:endParaRPr lang="en-US" sz="1800" kern="1200" dirty="0">
                        <a:solidFill>
                          <a:schemeClr val="dk1"/>
                        </a:solidFill>
                        <a:latin typeface="+mn-lt"/>
                        <a:ea typeface="+mn-ea"/>
                        <a:cs typeface="+mn-cs"/>
                      </a:endParaRPr>
                    </a:p>
                  </a:txBody>
                  <a:tcPr marL="80682" marR="80682" marT="31173" marB="31173"/>
                </a:tc>
                <a:tc>
                  <a:txBody>
                    <a:bodyPr/>
                    <a:lstStyle/>
                    <a:p>
                      <a:pPr marL="0" algn="ctr" defTabSz="914400" rtl="0" eaLnBrk="1" latinLnBrk="0" hangingPunct="1"/>
                      <a:r>
                        <a:rPr lang="en-US" sz="1800" kern="1200" dirty="0" smtClean="0">
                          <a:solidFill>
                            <a:schemeClr val="dk1"/>
                          </a:solidFill>
                          <a:latin typeface="+mn-lt"/>
                          <a:ea typeface="+mn-ea"/>
                          <a:cs typeface="+mn-cs"/>
                        </a:rPr>
                        <a:t>10 (8)</a:t>
                      </a:r>
                      <a:endParaRPr lang="en-US" sz="1800" kern="1200" dirty="0">
                        <a:solidFill>
                          <a:schemeClr val="dk1"/>
                        </a:solidFill>
                        <a:latin typeface="+mn-lt"/>
                        <a:ea typeface="+mn-ea"/>
                        <a:cs typeface="+mn-cs"/>
                      </a:endParaRPr>
                    </a:p>
                  </a:txBody>
                  <a:tcPr marL="80682" marR="80682" marT="31173" marB="31173"/>
                </a:tc>
                <a:tc>
                  <a:txBody>
                    <a:bodyPr/>
                    <a:lstStyle/>
                    <a:p>
                      <a:pPr marL="0" algn="ctr" defTabSz="914400" rtl="0" eaLnBrk="1" latinLnBrk="0" hangingPunct="1"/>
                      <a:r>
                        <a:rPr lang="en-US" sz="1800" kern="1200" dirty="0" smtClean="0">
                          <a:solidFill>
                            <a:schemeClr val="dk1"/>
                          </a:solidFill>
                          <a:latin typeface="+mn-lt"/>
                          <a:ea typeface="+mn-ea"/>
                          <a:cs typeface="+mn-cs"/>
                        </a:rPr>
                        <a:t>20 (8)</a:t>
                      </a:r>
                      <a:endParaRPr lang="en-US" sz="1800" kern="1200" dirty="0">
                        <a:solidFill>
                          <a:schemeClr val="dk1"/>
                        </a:solidFill>
                        <a:latin typeface="+mn-lt"/>
                        <a:ea typeface="+mn-ea"/>
                        <a:cs typeface="+mn-cs"/>
                      </a:endParaRPr>
                    </a:p>
                  </a:txBody>
                  <a:tcPr marL="80682" marR="80682" marT="31173" marB="31173"/>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286264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C00000"/>
                </a:solidFill>
              </a:rPr>
              <a:t>Process Measures</a:t>
            </a:r>
            <a:endParaRPr lang="en-US" sz="4000" b="1" dirty="0">
              <a:solidFill>
                <a:srgbClr val="C00000"/>
              </a:solidFill>
            </a:endParaRPr>
          </a:p>
        </p:txBody>
      </p:sp>
      <p:sp>
        <p:nvSpPr>
          <p:cNvPr id="3" name="Content Placeholder 2"/>
          <p:cNvSpPr>
            <a:spLocks noGrp="1"/>
          </p:cNvSpPr>
          <p:nvPr>
            <p:ph idx="1"/>
          </p:nvPr>
        </p:nvSpPr>
        <p:spPr/>
        <p:txBody>
          <a:bodyPr>
            <a:normAutofit fontScale="85000" lnSpcReduction="20000"/>
          </a:bodyPr>
          <a:lstStyle/>
          <a:p>
            <a:r>
              <a:rPr lang="en-US" b="1" dirty="0" smtClean="0"/>
              <a:t>Screening for Risk Factors/Establish Prevalence</a:t>
            </a:r>
          </a:p>
          <a:p>
            <a:pPr lvl="1"/>
            <a:r>
              <a:rPr lang="en-US" dirty="0"/>
              <a:t>Smoking</a:t>
            </a:r>
          </a:p>
          <a:p>
            <a:pPr lvl="1"/>
            <a:r>
              <a:rPr lang="en-US" dirty="0">
                <a:solidFill>
                  <a:srgbClr val="C00000"/>
                </a:solidFill>
              </a:rPr>
              <a:t>Mental Health: Depression, anxiety, substance abuse</a:t>
            </a:r>
          </a:p>
          <a:p>
            <a:pPr lvl="1"/>
            <a:r>
              <a:rPr lang="en-US" dirty="0"/>
              <a:t>Nutrition: Diet, exercise, lifestyle habits</a:t>
            </a:r>
          </a:p>
          <a:p>
            <a:pPr lvl="1"/>
            <a:r>
              <a:rPr lang="en-US" dirty="0"/>
              <a:t>Safe sleep practices</a:t>
            </a:r>
          </a:p>
          <a:p>
            <a:pPr lvl="1"/>
            <a:r>
              <a:rPr lang="en-US" dirty="0"/>
              <a:t>Breastfeeding</a:t>
            </a:r>
          </a:p>
          <a:p>
            <a:pPr lvl="1"/>
            <a:r>
              <a:rPr lang="en-US" dirty="0"/>
              <a:t>The Basics</a:t>
            </a:r>
          </a:p>
          <a:p>
            <a:endParaRPr lang="en-US" dirty="0" smtClean="0"/>
          </a:p>
          <a:p>
            <a:r>
              <a:rPr lang="en-US" b="1" dirty="0" smtClean="0"/>
              <a:t>Educational Interventions</a:t>
            </a:r>
          </a:p>
          <a:p>
            <a:pPr lvl="1"/>
            <a:r>
              <a:rPr lang="en-US" dirty="0" smtClean="0"/>
              <a:t># </a:t>
            </a:r>
            <a:r>
              <a:rPr lang="en-US" dirty="0"/>
              <a:t>of SMS messages sent</a:t>
            </a:r>
          </a:p>
          <a:p>
            <a:pPr lvl="1"/>
            <a:r>
              <a:rPr lang="en-US" dirty="0"/>
              <a:t># of coaching sessions</a:t>
            </a:r>
          </a:p>
          <a:p>
            <a:pPr lvl="2"/>
            <a:endParaRPr lang="en-US" dirty="0"/>
          </a:p>
        </p:txBody>
      </p:sp>
    </p:spTree>
    <p:extLst>
      <p:ext uri="{BB962C8B-B14F-4D97-AF65-F5344CB8AC3E}">
        <p14:creationId xmlns:p14="http://schemas.microsoft.com/office/powerpoint/2010/main" val="324957813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2&quot; unique_id=&quot;10711&quot;&gt;&lt;object type=&quot;3&quot; unique_id=&quot;10712&quot;&gt;&lt;property id=&quot;20148&quot; value=&quot;5&quot;/&gt;&lt;property id=&quot;20300&quot; value=&quot;Slide 3&quot;/&gt;&lt;property id=&quot;20307&quot; value=&quot;256&quot;/&gt;&lt;/object&gt;&lt;object type=&quot;3&quot; unique_id=&quot;10795&quot;&gt;&lt;property id=&quot;20148&quot; value=&quot;5&quot;/&gt;&lt;property id=&quot;20300&quot; value=&quot;Slide 4&quot;/&gt;&lt;property id=&quot;20307&quot; value=&quot;259&quot;/&gt;&lt;/object&gt;&lt;object type=&quot;3&quot; unique_id=&quot;10798&quot;&gt;&lt;property id=&quot;20148&quot; value=&quot;5&quot;/&gt;&lt;property id=&quot;20300&quot; value=&quot;Slide 5&quot;/&gt;&lt;property id=&quot;20307&quot; value=&quot;263&quot;/&gt;&lt;/object&gt;&lt;object type=&quot;3&quot; unique_id=&quot;10799&quot;&gt;&lt;property id=&quot;20148&quot; value=&quot;5&quot;/&gt;&lt;property id=&quot;20300&quot; value=&quot;Slide 6&quot;/&gt;&lt;property id=&quot;20307&quot; value=&quot;261&quot;/&gt;&lt;/object&gt;&lt;object type=&quot;3&quot; unique_id=&quot;10800&quot;&gt;&lt;property id=&quot;20148&quot; value=&quot;5&quot;/&gt;&lt;property id=&quot;20300&quot; value=&quot;Slide 7&quot;/&gt;&lt;property id=&quot;20307&quot; value=&quot;264&quot;/&gt;&lt;/object&gt;&lt;object type=&quot;3&quot; unique_id=&quot;10850&quot;&gt;&lt;property id=&quot;20148&quot; value=&quot;5&quot;/&gt;&lt;property id=&quot;20300&quot; value=&quot;Slide 1 - &amp;quot;WeCare Indiana &amp;quot;&quot;/&gt;&lt;property id=&quot;20307&quot; value=&quot;265&quot;/&gt;&lt;/object&gt;&lt;object type=&quot;3&quot; unique_id=&quot;10851&quot;&gt;&lt;property id=&quot;20148&quot; value=&quot;5&quot;/&gt;&lt;property id=&quot;20300&quot; value=&quot;Slide 2 - &amp;quot;WeCare Indiana:   Improving Maternal and Infant Health to Reduce Infant Mortality&amp;quot;&quot;/&gt;&lt;property id=&quot;20307&quot; value=&quot;266&quot;/&gt;&lt;/object&gt;&lt;/object&gt;&lt;object type=&quot;8&quot; unique_id=&quot;10719&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7849</TotalTime>
  <Words>1395</Words>
  <Application>Microsoft Office PowerPoint</Application>
  <PresentationFormat>On-screen Show (4:3)</PresentationFormat>
  <Paragraphs>258</Paragraphs>
  <Slides>31</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Century Gothic</vt:lpstr>
      <vt:lpstr>Times New Roman</vt:lpstr>
      <vt:lpstr>Wingdings</vt:lpstr>
      <vt:lpstr>Office Theme</vt:lpstr>
      <vt:lpstr>Mother-Infant Study  to Reduce Long-term Effects of  Neonatal Abstinence Syndrome </vt:lpstr>
      <vt:lpstr>NAS Infants 2012-2016 (Eskenazi and Methodist NICUs)</vt:lpstr>
      <vt:lpstr>PowerPoint Presentation</vt:lpstr>
      <vt:lpstr>Overview</vt:lpstr>
      <vt:lpstr>WeCare Indiana: Improving Maternal and Infant Health to Reduce Infant Mortality PI: Deb Litzelman </vt:lpstr>
      <vt:lpstr>PowerPoint Presentation</vt:lpstr>
      <vt:lpstr>Tailored Health Education</vt:lpstr>
      <vt:lpstr>PowerPoint Presentation</vt:lpstr>
      <vt:lpstr>Process Measures</vt:lpstr>
      <vt:lpstr>Y1 Preliminary Outcomes:  Improved Health Behaviors</vt:lpstr>
      <vt:lpstr>WeCare Plus: An Innovative, Community-Based, Collaborative Initiative to Decrease Infant Mortality  </vt:lpstr>
      <vt:lpstr>Care Plus:  An Innovative, Community-based Addiction Reduction plus  Policy Innovations Program for Indiana </vt:lpstr>
      <vt:lpstr>Specific Aim One</vt:lpstr>
      <vt:lpstr>Specific Aim Two</vt:lpstr>
      <vt:lpstr>Specific Aim Three</vt:lpstr>
      <vt:lpstr>Specific Aim Four</vt:lpstr>
      <vt:lpstr>Mother-Infant Study to reduce long term effects of Neonatal Abstinence Syndrome </vt:lpstr>
      <vt:lpstr>PowerPoint Presentation</vt:lpstr>
      <vt:lpstr>Cohort</vt:lpstr>
      <vt:lpstr>Implementation Study</vt:lpstr>
      <vt:lpstr>Randomized Control Study</vt:lpstr>
      <vt:lpstr>PowerPoint Presentation</vt:lpstr>
      <vt:lpstr>Neonates</vt:lpstr>
      <vt:lpstr>Outcomes</vt:lpstr>
      <vt:lpstr>Supplemental data for RCT cohort</vt:lpstr>
      <vt:lpstr>PowerPoint Presentation</vt:lpstr>
      <vt:lpstr>Socio-ecological data elements</vt:lpstr>
      <vt:lpstr>Measures/Data  Mothers</vt:lpstr>
      <vt:lpstr>Measures/Data  Infants</vt:lpstr>
      <vt:lpstr>Measures/Data  Young Children</vt:lpstr>
      <vt:lpstr>Measures/Data Older Children/Adolescents</vt:lpstr>
    </vt:vector>
  </TitlesOfParts>
  <Company>IU School of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Sajdyk, Tammy J.</dc:creator>
  <cp:lastModifiedBy>Wiehe, Sarah Elizabeth</cp:lastModifiedBy>
  <cp:revision>233</cp:revision>
  <cp:lastPrinted>2017-07-10T03:25:58Z</cp:lastPrinted>
  <dcterms:created xsi:type="dcterms:W3CDTF">2012-05-18T21:57:27Z</dcterms:created>
  <dcterms:modified xsi:type="dcterms:W3CDTF">2017-07-12T22:00:39Z</dcterms:modified>
</cp:coreProperties>
</file>